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6"/>
  </p:notesMasterIdLst>
  <p:sldIdLst>
    <p:sldId id="33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5" r:id="rId31"/>
    <p:sldId id="286" r:id="rId32"/>
    <p:sldId id="288" r:id="rId33"/>
    <p:sldId id="287" r:id="rId34"/>
    <p:sldId id="289" r:id="rId35"/>
    <p:sldId id="290" r:id="rId36"/>
    <p:sldId id="291" r:id="rId37"/>
    <p:sldId id="292" r:id="rId38"/>
    <p:sldId id="293" r:id="rId39"/>
    <p:sldId id="294" r:id="rId40"/>
    <p:sldId id="295" r:id="rId41"/>
    <p:sldId id="328" r:id="rId42"/>
    <p:sldId id="329" r:id="rId43"/>
    <p:sldId id="296" r:id="rId44"/>
    <p:sldId id="331" r:id="rId45"/>
    <p:sldId id="330" r:id="rId46"/>
    <p:sldId id="297" r:id="rId47"/>
    <p:sldId id="332"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7" r:id="rId7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5053" autoAdjust="0"/>
  </p:normalViewPr>
  <p:slideViewPr>
    <p:cSldViewPr>
      <p:cViewPr varScale="1">
        <p:scale>
          <a:sx n="74" d="100"/>
          <a:sy n="74" d="100"/>
        </p:scale>
        <p:origin x="-126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7E2B63-A9F9-44D5-8961-0304BAF2462F}" type="datetimeFigureOut">
              <a:rPr lang="tr-TR" smtClean="0"/>
              <a:t>24.04.2016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256FA-2A49-4074-9326-461C114C1475}" type="slidenum">
              <a:rPr lang="tr-TR" smtClean="0"/>
              <a:t>‹#›</a:t>
            </a:fld>
            <a:endParaRPr lang="tr-TR"/>
          </a:p>
        </p:txBody>
      </p:sp>
    </p:spTree>
    <p:extLst>
      <p:ext uri="{BB962C8B-B14F-4D97-AF65-F5344CB8AC3E}">
        <p14:creationId xmlns:p14="http://schemas.microsoft.com/office/powerpoint/2010/main" val="3411287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837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B0593FAD-7753-4087-BB22-7D5876DF4D0B}" type="slidenum">
              <a:rPr lang="tr-TR" altLang="tr-TR" smtClean="0">
                <a:solidFill>
                  <a:srgbClr val="000000"/>
                </a:solidFill>
              </a:rPr>
              <a:pPr/>
              <a:t>1</a:t>
            </a:fld>
            <a:endParaRPr lang="tr-TR" altLang="tr-TR"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Müşterek</a:t>
            </a:r>
            <a:r>
              <a:rPr lang="tr-TR" b="1" baseline="0" dirty="0" smtClean="0"/>
              <a:t> avarya; </a:t>
            </a:r>
            <a:r>
              <a:rPr lang="tr-TR" dirty="0" smtClean="0"/>
              <a:t>Su alan bir gemide kaptanın yükün bir kısmını denize attırması, fırtınaya yakalanan      bir geminin batmaktan kurtulmak için, kasıtlı olarak karaya oturtulması veya makineleri arızalanan bir geminin yola devam etmeyip bir barınma limanına girmesi ve burada bir takım masraflar yapması değişik müşterek avarya örnekleridir.</a:t>
            </a:r>
          </a:p>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t>Hususi avarya; </a:t>
            </a:r>
            <a:r>
              <a:rPr lang="tr-TR" sz="1200" kern="1200" dirty="0" smtClean="0">
                <a:solidFill>
                  <a:schemeClr val="tx1"/>
                </a:solidFill>
                <a:effectLst/>
                <a:latin typeface="+mn-lt"/>
                <a:ea typeface="+mn-ea"/>
                <a:cs typeface="+mn-cs"/>
              </a:rPr>
              <a:t>Geminin karinesinde oturma sonucu oluşan veya yükte yangın sonucu ortaya çıkan kısmi hasarlar hususi avarya örnekleridir</a:t>
            </a:r>
            <a:endParaRPr lang="tr-TR" sz="1800" b="1" dirty="0" smtClean="0"/>
          </a:p>
          <a:p>
            <a:endParaRPr lang="tr-TR" b="1" dirty="0"/>
          </a:p>
        </p:txBody>
      </p:sp>
      <p:sp>
        <p:nvSpPr>
          <p:cNvPr id="4" name="Slayt Numarası Yer Tutucusu 3"/>
          <p:cNvSpPr>
            <a:spLocks noGrp="1"/>
          </p:cNvSpPr>
          <p:nvPr>
            <p:ph type="sldNum" sz="quarter" idx="10"/>
          </p:nvPr>
        </p:nvSpPr>
        <p:spPr/>
        <p:txBody>
          <a:bodyPr/>
          <a:lstStyle/>
          <a:p>
            <a:fld id="{147256FA-2A49-4074-9326-461C114C1475}" type="slidenum">
              <a:rPr lang="tr-TR" smtClean="0"/>
              <a:t>54</a:t>
            </a:fld>
            <a:endParaRPr lang="tr-TR"/>
          </a:p>
        </p:txBody>
      </p:sp>
    </p:spTree>
    <p:extLst>
      <p:ext uri="{BB962C8B-B14F-4D97-AF65-F5344CB8AC3E}">
        <p14:creationId xmlns:p14="http://schemas.microsoft.com/office/powerpoint/2010/main" val="1163980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Bu teminat türüne hususi avarya hasarları dâhil değildir. Teminatın bir diğer özelliği  de, söz konusu hasarın ödenebilmesi için mutlaka bir rapora (</a:t>
            </a:r>
            <a:r>
              <a:rPr lang="tr-TR" sz="1200" kern="1200" dirty="0" err="1" smtClean="0">
                <a:solidFill>
                  <a:schemeClr val="tx1"/>
                </a:solidFill>
                <a:effectLst/>
                <a:latin typeface="+mn-lt"/>
                <a:ea typeface="+mn-ea"/>
                <a:cs typeface="+mn-cs"/>
              </a:rPr>
              <a:t>örn:kaza</a:t>
            </a:r>
            <a:r>
              <a:rPr lang="tr-TR" sz="1200" kern="1200" dirty="0" smtClean="0">
                <a:solidFill>
                  <a:schemeClr val="tx1"/>
                </a:solidFill>
                <a:effectLst/>
                <a:latin typeface="+mn-lt"/>
                <a:ea typeface="+mn-ea"/>
                <a:cs typeface="+mn-cs"/>
              </a:rPr>
              <a:t> raporu) ihtiyaç olmasıdır. Bu teminat türünde hasarın teminata girdiğini ispatlama yükümlülüğü sigortalıya aittir.</a:t>
            </a:r>
          </a:p>
          <a:p>
            <a:r>
              <a:rPr lang="tr-TR" sz="1200" kern="1200" dirty="0" smtClean="0">
                <a:solidFill>
                  <a:schemeClr val="tx1"/>
                </a:solidFill>
                <a:effectLst/>
                <a:latin typeface="+mn-lt"/>
                <a:ea typeface="+mn-ea"/>
                <a:cs typeface="+mn-cs"/>
              </a:rPr>
              <a:t> </a:t>
            </a:r>
          </a:p>
          <a:p>
            <a:r>
              <a:rPr lang="tr-TR" sz="1200" kern="1200" dirty="0" smtClean="0">
                <a:solidFill>
                  <a:schemeClr val="tx1"/>
                </a:solidFill>
                <a:effectLst/>
                <a:latin typeface="+mn-lt"/>
                <a:ea typeface="+mn-ea"/>
                <a:cs typeface="+mn-cs"/>
              </a:rPr>
              <a:t>“C” </a:t>
            </a:r>
            <a:r>
              <a:rPr lang="tr-TR" sz="1200" kern="1200" dirty="0" err="1" smtClean="0">
                <a:solidFill>
                  <a:schemeClr val="tx1"/>
                </a:solidFill>
                <a:effectLst/>
                <a:latin typeface="+mn-lt"/>
                <a:ea typeface="+mn-ea"/>
                <a:cs typeface="+mn-cs"/>
              </a:rPr>
              <a:t>kloz</a:t>
            </a:r>
            <a:r>
              <a:rPr lang="tr-TR" sz="1200" kern="1200" dirty="0" smtClean="0">
                <a:solidFill>
                  <a:schemeClr val="tx1"/>
                </a:solidFill>
                <a:effectLst/>
                <a:latin typeface="+mn-lt"/>
                <a:ea typeface="+mn-ea"/>
                <a:cs typeface="+mn-cs"/>
              </a:rPr>
              <a:t> teminatından yükleme, boşaltma ve aktarma rizikoları hariçtir.</a:t>
            </a:r>
          </a:p>
          <a:p>
            <a:r>
              <a:rPr lang="tr-TR" sz="1200" kern="1200" dirty="0" smtClean="0">
                <a:solidFill>
                  <a:schemeClr val="tx1"/>
                </a:solidFill>
                <a:effectLst/>
                <a:latin typeface="+mn-lt"/>
                <a:ea typeface="+mn-ea"/>
                <a:cs typeface="+mn-cs"/>
              </a:rPr>
              <a:t> </a:t>
            </a:r>
          </a:p>
          <a:p>
            <a:endParaRPr lang="tr-TR" dirty="0"/>
          </a:p>
        </p:txBody>
      </p:sp>
      <p:sp>
        <p:nvSpPr>
          <p:cNvPr id="4" name="Slayt Numarası Yer Tutucusu 3"/>
          <p:cNvSpPr>
            <a:spLocks noGrp="1"/>
          </p:cNvSpPr>
          <p:nvPr>
            <p:ph type="sldNum" sz="quarter" idx="10"/>
          </p:nvPr>
        </p:nvSpPr>
        <p:spPr/>
        <p:txBody>
          <a:bodyPr/>
          <a:lstStyle/>
          <a:p>
            <a:fld id="{147256FA-2A49-4074-9326-461C114C1475}" type="slidenum">
              <a:rPr lang="tr-TR" smtClean="0"/>
              <a:t>57</a:t>
            </a:fld>
            <a:endParaRPr lang="tr-TR"/>
          </a:p>
        </p:txBody>
      </p:sp>
    </p:spTree>
    <p:extLst>
      <p:ext uri="{BB962C8B-B14F-4D97-AF65-F5344CB8AC3E}">
        <p14:creationId xmlns:p14="http://schemas.microsoft.com/office/powerpoint/2010/main" val="2612637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err="1" smtClean="0">
                <a:solidFill>
                  <a:schemeClr val="tx1"/>
                </a:solidFill>
                <a:effectLst/>
                <a:latin typeface="+mn-lt"/>
                <a:ea typeface="+mn-ea"/>
                <a:cs typeface="+mn-cs"/>
              </a:rPr>
              <a:t>All</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Risks</a:t>
            </a:r>
            <a:r>
              <a:rPr lang="tr-TR" sz="1200" kern="1200" dirty="0" smtClean="0">
                <a:solidFill>
                  <a:schemeClr val="tx1"/>
                </a:solidFill>
                <a:effectLst/>
                <a:latin typeface="+mn-lt"/>
                <a:ea typeface="+mn-ea"/>
                <a:cs typeface="+mn-cs"/>
              </a:rPr>
              <a:t> terimi Türkçe ifade ile “Bütün Rizikolar” anlamına gelmektedir.</a:t>
            </a:r>
            <a:endParaRPr lang="tr-TR" dirty="0"/>
          </a:p>
        </p:txBody>
      </p:sp>
      <p:sp>
        <p:nvSpPr>
          <p:cNvPr id="4" name="Slayt Numarası Yer Tutucusu 3"/>
          <p:cNvSpPr>
            <a:spLocks noGrp="1"/>
          </p:cNvSpPr>
          <p:nvPr>
            <p:ph type="sldNum" sz="quarter" idx="10"/>
          </p:nvPr>
        </p:nvSpPr>
        <p:spPr/>
        <p:txBody>
          <a:bodyPr/>
          <a:lstStyle/>
          <a:p>
            <a:fld id="{147256FA-2A49-4074-9326-461C114C1475}" type="slidenum">
              <a:rPr lang="tr-TR" smtClean="0"/>
              <a:t>58</a:t>
            </a:fld>
            <a:endParaRPr lang="tr-TR"/>
          </a:p>
        </p:txBody>
      </p:sp>
    </p:spTree>
    <p:extLst>
      <p:ext uri="{BB962C8B-B14F-4D97-AF65-F5344CB8AC3E}">
        <p14:creationId xmlns:p14="http://schemas.microsoft.com/office/powerpoint/2010/main" val="232858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Burada sadece kamyon </a:t>
            </a:r>
            <a:r>
              <a:rPr lang="tr-TR" dirty="0" err="1" smtClean="0"/>
              <a:t>klozu</a:t>
            </a:r>
            <a:r>
              <a:rPr lang="tr-TR" dirty="0" smtClean="0"/>
              <a:t> ve demir yolu </a:t>
            </a:r>
            <a:r>
              <a:rPr lang="tr-TR" dirty="0" err="1" smtClean="0"/>
              <a:t>klozu</a:t>
            </a:r>
            <a:r>
              <a:rPr lang="tr-TR" dirty="0" smtClean="0"/>
              <a:t> ile verilen teminatları açıklamak yeterli olacaktır</a:t>
            </a:r>
          </a:p>
          <a:p>
            <a:endParaRPr lang="tr-TR" dirty="0"/>
          </a:p>
        </p:txBody>
      </p:sp>
      <p:sp>
        <p:nvSpPr>
          <p:cNvPr id="4" name="Slayt Numarası Yer Tutucusu 3"/>
          <p:cNvSpPr>
            <a:spLocks noGrp="1"/>
          </p:cNvSpPr>
          <p:nvPr>
            <p:ph type="sldNum" sz="quarter" idx="10"/>
          </p:nvPr>
        </p:nvSpPr>
        <p:spPr/>
        <p:txBody>
          <a:bodyPr/>
          <a:lstStyle/>
          <a:p>
            <a:fld id="{147256FA-2A49-4074-9326-461C114C1475}" type="slidenum">
              <a:rPr lang="tr-TR" smtClean="0"/>
              <a:t>60</a:t>
            </a:fld>
            <a:endParaRPr lang="tr-TR"/>
          </a:p>
        </p:txBody>
      </p:sp>
    </p:spTree>
    <p:extLst>
      <p:ext uri="{BB962C8B-B14F-4D97-AF65-F5344CB8AC3E}">
        <p14:creationId xmlns:p14="http://schemas.microsoft.com/office/powerpoint/2010/main" val="4108876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Sigortalının bütün sevkiyatını sigorta ettirmeyi yükümlendiği sözleşmelerde bu sözleşmenin yürürlükte kaldığı bir yıl süre içinde yaptırılan sigortalar dolayısıyla ödenen veya ihbar edilen hasar toplamının aynı sürede ödenen safi prim tutarının %50'sini geçmemesi ve bu bir yıl içinde en az beş sevkiyatın yapılıp, sigorta edilmiş bulunması ve bir yıl içinde ödenen net prim tutarının (harp ve grev primleri hariç) 5.000.000.TL' sına ulaşması şartıyla 15. ayın bitiminde (harp ve grev primleri hariç tutulmak suretiyle) %10 oranında  prim iadesi yapılır.</a:t>
            </a:r>
          </a:p>
          <a:p>
            <a:endParaRPr lang="tr-TR" dirty="0"/>
          </a:p>
        </p:txBody>
      </p:sp>
      <p:sp>
        <p:nvSpPr>
          <p:cNvPr id="4" name="Slayt Numarası Yer Tutucusu 3"/>
          <p:cNvSpPr>
            <a:spLocks noGrp="1"/>
          </p:cNvSpPr>
          <p:nvPr>
            <p:ph type="sldNum" sz="quarter" idx="10"/>
          </p:nvPr>
        </p:nvSpPr>
        <p:spPr/>
        <p:txBody>
          <a:bodyPr/>
          <a:lstStyle/>
          <a:p>
            <a:fld id="{147256FA-2A49-4074-9326-461C114C1475}" type="slidenum">
              <a:rPr lang="tr-TR" smtClean="0"/>
              <a:t>67</a:t>
            </a:fld>
            <a:endParaRPr lang="tr-TR"/>
          </a:p>
        </p:txBody>
      </p:sp>
    </p:spTree>
    <p:extLst>
      <p:ext uri="{BB962C8B-B14F-4D97-AF65-F5344CB8AC3E}">
        <p14:creationId xmlns:p14="http://schemas.microsoft.com/office/powerpoint/2010/main" val="700360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Tekne sigortasında teminat kapsamı Londra Sigortacılar Enstitüsü Tekne </a:t>
            </a:r>
            <a:r>
              <a:rPr lang="tr-TR" dirty="0" err="1" smtClean="0"/>
              <a:t>Klozları</a:t>
            </a:r>
            <a:r>
              <a:rPr lang="tr-TR" dirty="0" smtClean="0"/>
              <a:t> ile belirlenmektedir.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Tekne sigortasında, batma, yanma, infilak, karaya vurma, sığlığa bindirme, oturma, fırtına, alabora olma, bir başka gemi veya tekne ile çatışma, çatışmadan doğan sorumluluk, güvence altına alınan rizikolardan doğan kurtarma masrafları, dava ve say masrafları, müşterek avarya hasar ve masrafları, tekne ve makinelerdeki gizli kusur, yükleme veya boşaltma sırasında tekneye gelen hasarlar, harp ve grev rizikoları dışındaki rizikolar kapsam dışında tutulmaktadır.</a:t>
            </a:r>
          </a:p>
          <a:p>
            <a:endParaRPr lang="tr-TR" dirty="0" smtClean="0"/>
          </a:p>
          <a:p>
            <a:endParaRPr lang="tr-TR" dirty="0" smtClean="0"/>
          </a:p>
          <a:p>
            <a:endParaRPr lang="tr-TR" dirty="0"/>
          </a:p>
        </p:txBody>
      </p:sp>
      <p:sp>
        <p:nvSpPr>
          <p:cNvPr id="4" name="Slayt Numarası Yer Tutucusu 3"/>
          <p:cNvSpPr>
            <a:spLocks noGrp="1"/>
          </p:cNvSpPr>
          <p:nvPr>
            <p:ph type="sldNum" sz="quarter" idx="10"/>
          </p:nvPr>
        </p:nvSpPr>
        <p:spPr/>
        <p:txBody>
          <a:bodyPr/>
          <a:lstStyle/>
          <a:p>
            <a:fld id="{147256FA-2A49-4074-9326-461C114C1475}" type="slidenum">
              <a:rPr lang="tr-TR" smtClean="0"/>
              <a:t>69</a:t>
            </a:fld>
            <a:endParaRPr lang="tr-TR"/>
          </a:p>
        </p:txBody>
      </p:sp>
    </p:spTree>
    <p:extLst>
      <p:ext uri="{BB962C8B-B14F-4D97-AF65-F5344CB8AC3E}">
        <p14:creationId xmlns:p14="http://schemas.microsoft.com/office/powerpoint/2010/main" val="490012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Sevk ve taşıma belgelerinde</a:t>
            </a:r>
            <a:r>
              <a:rPr lang="tr-TR" baseline="0" dirty="0" smtClean="0"/>
              <a:t> bu konu işlenmişti</a:t>
            </a:r>
            <a:endParaRPr lang="tr-TR" dirty="0"/>
          </a:p>
        </p:txBody>
      </p:sp>
      <p:sp>
        <p:nvSpPr>
          <p:cNvPr id="4" name="Slayt Numarası Yer Tutucusu 3"/>
          <p:cNvSpPr>
            <a:spLocks noGrp="1"/>
          </p:cNvSpPr>
          <p:nvPr>
            <p:ph type="sldNum" sz="quarter" idx="10"/>
          </p:nvPr>
        </p:nvSpPr>
        <p:spPr/>
        <p:txBody>
          <a:bodyPr/>
          <a:lstStyle/>
          <a:p>
            <a:fld id="{147256FA-2A49-4074-9326-461C114C1475}" type="slidenum">
              <a:rPr lang="tr-TR" smtClean="0"/>
              <a:t>70</a:t>
            </a:fld>
            <a:endParaRPr lang="tr-TR"/>
          </a:p>
        </p:txBody>
      </p:sp>
    </p:spTree>
    <p:extLst>
      <p:ext uri="{BB962C8B-B14F-4D97-AF65-F5344CB8AC3E}">
        <p14:creationId xmlns:p14="http://schemas.microsoft.com/office/powerpoint/2010/main" val="1259435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mn-lt"/>
                <a:ea typeface="+mn-ea"/>
                <a:cs typeface="+mn-cs"/>
              </a:rPr>
              <a:t>1.D</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2.Y</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3.D</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4.D</a:t>
            </a: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tx1"/>
                </a:solidFill>
                <a:effectLst/>
                <a:latin typeface="+mn-lt"/>
                <a:ea typeface="+mn-ea"/>
                <a:cs typeface="+mn-cs"/>
              </a:rPr>
              <a:t>5.Y </a:t>
            </a:r>
            <a:r>
              <a:rPr lang="tr-TR" sz="1200" kern="1200" dirty="0" smtClean="0">
                <a:solidFill>
                  <a:schemeClr val="tx1"/>
                </a:solidFill>
                <a:effectLst/>
                <a:latin typeface="+mn-lt"/>
                <a:ea typeface="+mn-ea"/>
                <a:cs typeface="+mn-cs"/>
              </a:rPr>
              <a:t>Emtia nakliyat sigortası sefer esası ile yapılmakta, sürekli sevkiyat yaptıran sigortalılar için nakliyat sigortalarında abonman poliçeleri yapılmakta ve her seferin bildirilmesi, geç bildirim, unutulma gibi olumsuzluklar ortadan kaldırılmaktadır.</a:t>
            </a:r>
          </a:p>
          <a:p>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6.Y</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7.Y</a:t>
            </a:r>
            <a:endParaRPr lang="tr-TR" sz="1200" kern="1200" dirty="0" smtClean="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147256FA-2A49-4074-9326-461C114C1475}" type="slidenum">
              <a:rPr lang="tr-TR" smtClean="0"/>
              <a:t>71</a:t>
            </a:fld>
            <a:endParaRPr lang="tr-TR"/>
          </a:p>
        </p:txBody>
      </p:sp>
    </p:spTree>
    <p:extLst>
      <p:ext uri="{BB962C8B-B14F-4D97-AF65-F5344CB8AC3E}">
        <p14:creationId xmlns:p14="http://schemas.microsoft.com/office/powerpoint/2010/main" val="3719964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mn-lt"/>
                <a:ea typeface="+mn-ea"/>
                <a:cs typeface="+mn-cs"/>
              </a:rPr>
              <a:t>1.Y</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2.Y</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3.D</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4.D</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5.Y</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6.Y</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7.D</a:t>
            </a:r>
            <a:endParaRPr lang="tr-TR" sz="1200" kern="1200" dirty="0" smtClean="0">
              <a:solidFill>
                <a:schemeClr val="tx1"/>
              </a:solidFill>
              <a:effectLst/>
              <a:latin typeface="+mn-lt"/>
              <a:ea typeface="+mn-ea"/>
              <a:cs typeface="+mn-cs"/>
            </a:endParaRPr>
          </a:p>
          <a:p>
            <a:r>
              <a:rPr lang="tr-TR" sz="1200" b="1" kern="1200" smtClean="0">
                <a:solidFill>
                  <a:schemeClr val="tx1"/>
                </a:solidFill>
                <a:effectLst/>
                <a:latin typeface="+mn-lt"/>
                <a:ea typeface="+mn-ea"/>
                <a:cs typeface="+mn-cs"/>
              </a:rPr>
              <a:t>8.Y</a:t>
            </a:r>
            <a:endParaRPr lang="tr-TR" sz="1200" kern="1200" dirty="0" smtClean="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147256FA-2A49-4074-9326-461C114C1475}" type="slidenum">
              <a:rPr lang="tr-TR" smtClean="0"/>
              <a:t>72</a:t>
            </a:fld>
            <a:endParaRPr lang="tr-TR"/>
          </a:p>
        </p:txBody>
      </p:sp>
    </p:spTree>
    <p:extLst>
      <p:ext uri="{BB962C8B-B14F-4D97-AF65-F5344CB8AC3E}">
        <p14:creationId xmlns:p14="http://schemas.microsoft.com/office/powerpoint/2010/main" val="1379758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mn-lt"/>
                <a:ea typeface="+mn-ea"/>
                <a:cs typeface="+mn-cs"/>
              </a:rPr>
              <a:t>1.Y</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2.D</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3.Y</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4.Y</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5.D</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6.Y</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7.D</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8.Y</a:t>
            </a:r>
            <a:endParaRPr lang="tr-TR" sz="1200" kern="1200" dirty="0" smtClean="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147256FA-2A49-4074-9326-461C114C1475}" type="slidenum">
              <a:rPr lang="tr-TR" smtClean="0"/>
              <a:t>36</a:t>
            </a:fld>
            <a:endParaRPr lang="tr-TR"/>
          </a:p>
        </p:txBody>
      </p:sp>
    </p:spTree>
    <p:extLst>
      <p:ext uri="{BB962C8B-B14F-4D97-AF65-F5344CB8AC3E}">
        <p14:creationId xmlns:p14="http://schemas.microsoft.com/office/powerpoint/2010/main" val="1807114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Geminin Yanına Teslim</a:t>
            </a:r>
            <a:endParaRPr lang="tr-TR" dirty="0"/>
          </a:p>
        </p:txBody>
      </p:sp>
      <p:sp>
        <p:nvSpPr>
          <p:cNvPr id="4" name="Slayt Numarası Yer Tutucusu 3"/>
          <p:cNvSpPr>
            <a:spLocks noGrp="1"/>
          </p:cNvSpPr>
          <p:nvPr>
            <p:ph type="sldNum" sz="quarter" idx="10"/>
          </p:nvPr>
        </p:nvSpPr>
        <p:spPr/>
        <p:txBody>
          <a:bodyPr/>
          <a:lstStyle/>
          <a:p>
            <a:fld id="{147256FA-2A49-4074-9326-461C114C1475}" type="slidenum">
              <a:rPr lang="tr-TR" smtClean="0"/>
              <a:t>40</a:t>
            </a:fld>
            <a:endParaRPr lang="tr-TR"/>
          </a:p>
        </p:txBody>
      </p:sp>
    </p:spTree>
    <p:extLst>
      <p:ext uri="{BB962C8B-B14F-4D97-AF65-F5344CB8AC3E}">
        <p14:creationId xmlns:p14="http://schemas.microsoft.com/office/powerpoint/2010/main" val="610013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Geminin Yanına Teslim</a:t>
            </a:r>
            <a:endParaRPr lang="tr-TR" dirty="0" smtClean="0"/>
          </a:p>
          <a:p>
            <a:endParaRPr lang="tr-TR" dirty="0"/>
          </a:p>
        </p:txBody>
      </p:sp>
      <p:sp>
        <p:nvSpPr>
          <p:cNvPr id="4" name="Slayt Numarası Yer Tutucusu 3"/>
          <p:cNvSpPr>
            <a:spLocks noGrp="1"/>
          </p:cNvSpPr>
          <p:nvPr>
            <p:ph type="sldNum" sz="quarter" idx="10"/>
          </p:nvPr>
        </p:nvSpPr>
        <p:spPr/>
        <p:txBody>
          <a:bodyPr/>
          <a:lstStyle/>
          <a:p>
            <a:fld id="{147256FA-2A49-4074-9326-461C114C1475}" type="slidenum">
              <a:rPr lang="tr-TR" smtClean="0"/>
              <a:t>41</a:t>
            </a:fld>
            <a:endParaRPr lang="tr-TR"/>
          </a:p>
        </p:txBody>
      </p:sp>
    </p:spTree>
    <p:extLst>
      <p:ext uri="{BB962C8B-B14F-4D97-AF65-F5344CB8AC3E}">
        <p14:creationId xmlns:p14="http://schemas.microsoft.com/office/powerpoint/2010/main" val="4239809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Gemiye Yükleyerek Teslim</a:t>
            </a:r>
            <a:endParaRPr lang="tr-TR" dirty="0"/>
          </a:p>
        </p:txBody>
      </p:sp>
      <p:sp>
        <p:nvSpPr>
          <p:cNvPr id="4" name="Slayt Numarası Yer Tutucusu 3"/>
          <p:cNvSpPr>
            <a:spLocks noGrp="1"/>
          </p:cNvSpPr>
          <p:nvPr>
            <p:ph type="sldNum" sz="quarter" idx="10"/>
          </p:nvPr>
        </p:nvSpPr>
        <p:spPr/>
        <p:txBody>
          <a:bodyPr/>
          <a:lstStyle/>
          <a:p>
            <a:fld id="{147256FA-2A49-4074-9326-461C114C1475}" type="slidenum">
              <a:rPr lang="tr-TR" smtClean="0"/>
              <a:t>42</a:t>
            </a:fld>
            <a:endParaRPr lang="tr-TR"/>
          </a:p>
        </p:txBody>
      </p:sp>
    </p:spTree>
    <p:extLst>
      <p:ext uri="{BB962C8B-B14F-4D97-AF65-F5344CB8AC3E}">
        <p14:creationId xmlns:p14="http://schemas.microsoft.com/office/powerpoint/2010/main" val="528443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Gemiye Yükleyerek Teslim</a:t>
            </a:r>
            <a:endParaRPr lang="tr-TR" dirty="0" smtClean="0"/>
          </a:p>
        </p:txBody>
      </p:sp>
      <p:sp>
        <p:nvSpPr>
          <p:cNvPr id="4" name="Slayt Numarası Yer Tutucusu 3"/>
          <p:cNvSpPr>
            <a:spLocks noGrp="1"/>
          </p:cNvSpPr>
          <p:nvPr>
            <p:ph type="sldNum" sz="quarter" idx="10"/>
          </p:nvPr>
        </p:nvSpPr>
        <p:spPr/>
        <p:txBody>
          <a:bodyPr/>
          <a:lstStyle/>
          <a:p>
            <a:fld id="{147256FA-2A49-4074-9326-461C114C1475}" type="slidenum">
              <a:rPr lang="tr-TR" smtClean="0"/>
              <a:t>44</a:t>
            </a:fld>
            <a:endParaRPr lang="tr-TR"/>
          </a:p>
        </p:txBody>
      </p:sp>
    </p:spTree>
    <p:extLst>
      <p:ext uri="{BB962C8B-B14F-4D97-AF65-F5344CB8AC3E}">
        <p14:creationId xmlns:p14="http://schemas.microsoft.com/office/powerpoint/2010/main" val="25446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Mal Bedeli ve Navlun Ödenmiş Olarak</a:t>
            </a:r>
            <a:endParaRPr lang="tr-TR" dirty="0"/>
          </a:p>
        </p:txBody>
      </p:sp>
      <p:sp>
        <p:nvSpPr>
          <p:cNvPr id="4" name="Slayt Numarası Yer Tutucusu 3"/>
          <p:cNvSpPr>
            <a:spLocks noGrp="1"/>
          </p:cNvSpPr>
          <p:nvPr>
            <p:ph type="sldNum" sz="quarter" idx="10"/>
          </p:nvPr>
        </p:nvSpPr>
        <p:spPr/>
        <p:txBody>
          <a:bodyPr/>
          <a:lstStyle/>
          <a:p>
            <a:fld id="{147256FA-2A49-4074-9326-461C114C1475}" type="slidenum">
              <a:rPr lang="tr-TR" smtClean="0"/>
              <a:t>45</a:t>
            </a:fld>
            <a:endParaRPr lang="tr-TR"/>
          </a:p>
        </p:txBody>
      </p:sp>
    </p:spTree>
    <p:extLst>
      <p:ext uri="{BB962C8B-B14F-4D97-AF65-F5344CB8AC3E}">
        <p14:creationId xmlns:p14="http://schemas.microsoft.com/office/powerpoint/2010/main" val="1377216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Mal Bedeli, Sigorta ve Navlun Ödenmiş Olarak</a:t>
            </a:r>
            <a:endParaRPr lang="tr-TR" dirty="0"/>
          </a:p>
        </p:txBody>
      </p:sp>
      <p:sp>
        <p:nvSpPr>
          <p:cNvPr id="4" name="Slayt Numarası Yer Tutucusu 3"/>
          <p:cNvSpPr>
            <a:spLocks noGrp="1"/>
          </p:cNvSpPr>
          <p:nvPr>
            <p:ph type="sldNum" sz="quarter" idx="10"/>
          </p:nvPr>
        </p:nvSpPr>
        <p:spPr/>
        <p:txBody>
          <a:bodyPr/>
          <a:lstStyle/>
          <a:p>
            <a:fld id="{147256FA-2A49-4074-9326-461C114C1475}" type="slidenum">
              <a:rPr lang="tr-TR" smtClean="0"/>
              <a:t>47</a:t>
            </a:fld>
            <a:endParaRPr lang="tr-TR"/>
          </a:p>
        </p:txBody>
      </p:sp>
    </p:spTree>
    <p:extLst>
      <p:ext uri="{BB962C8B-B14F-4D97-AF65-F5344CB8AC3E}">
        <p14:creationId xmlns:p14="http://schemas.microsoft.com/office/powerpoint/2010/main" val="4198349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Mal Bedeli, Sigorta ve Navlun Ödenmiş Olarak</a:t>
            </a:r>
            <a:endParaRPr lang="tr-TR" dirty="0" smtClean="0"/>
          </a:p>
        </p:txBody>
      </p:sp>
      <p:sp>
        <p:nvSpPr>
          <p:cNvPr id="4" name="Slayt Numarası Yer Tutucusu 3"/>
          <p:cNvSpPr>
            <a:spLocks noGrp="1"/>
          </p:cNvSpPr>
          <p:nvPr>
            <p:ph type="sldNum" sz="quarter" idx="10"/>
          </p:nvPr>
        </p:nvSpPr>
        <p:spPr/>
        <p:txBody>
          <a:bodyPr/>
          <a:lstStyle/>
          <a:p>
            <a:fld id="{147256FA-2A49-4074-9326-461C114C1475}" type="slidenum">
              <a:rPr lang="tr-TR" smtClean="0"/>
              <a:t>48</a:t>
            </a:fld>
            <a:endParaRPr lang="tr-TR"/>
          </a:p>
        </p:txBody>
      </p:sp>
    </p:spTree>
    <p:extLst>
      <p:ext uri="{BB962C8B-B14F-4D97-AF65-F5344CB8AC3E}">
        <p14:creationId xmlns:p14="http://schemas.microsoft.com/office/powerpoint/2010/main" val="348664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Başlık 28"/>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Alt Başlık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Veri Yer Tutucusu 15"/>
          <p:cNvSpPr>
            <a:spLocks noGrp="1"/>
          </p:cNvSpPr>
          <p:nvPr>
            <p:ph type="dt" sz="half" idx="10"/>
          </p:nvPr>
        </p:nvSpPr>
        <p:spPr/>
        <p:txBody>
          <a:bodyPr/>
          <a:lstStyle/>
          <a:p>
            <a:fld id="{46DED497-0B88-4B43-8AE5-70917E0BAB62}" type="datetimeFigureOut">
              <a:rPr lang="tr-TR" smtClean="0"/>
              <a:t>24.04.2016</a:t>
            </a:fld>
            <a:endParaRPr lang="tr-TR"/>
          </a:p>
        </p:txBody>
      </p:sp>
      <p:sp>
        <p:nvSpPr>
          <p:cNvPr id="2" name="Altbilgi Yer Tutucusu 1"/>
          <p:cNvSpPr>
            <a:spLocks noGrp="1"/>
          </p:cNvSpPr>
          <p:nvPr>
            <p:ph type="ftr" sz="quarter" idx="11"/>
          </p:nvPr>
        </p:nvSpPr>
        <p:spPr/>
        <p:txBody>
          <a:bodyPr/>
          <a:lstStyle/>
          <a:p>
            <a:endParaRPr lang="tr-TR"/>
          </a:p>
        </p:txBody>
      </p:sp>
      <p:sp>
        <p:nvSpPr>
          <p:cNvPr id="15" name="Slayt Numarası Yer Tutucusu 14"/>
          <p:cNvSpPr>
            <a:spLocks noGrp="1"/>
          </p:cNvSpPr>
          <p:nvPr>
            <p:ph type="sldNum" sz="quarter" idx="12"/>
          </p:nvPr>
        </p:nvSpPr>
        <p:spPr>
          <a:xfrm>
            <a:off x="8229600" y="6473952"/>
            <a:ext cx="758952" cy="246888"/>
          </a:xfrm>
        </p:spPr>
        <p:txBody>
          <a:bodyPr/>
          <a:lstStyle/>
          <a:p>
            <a:fld id="{D163CF0A-632D-449E-9204-996B9045EFAF}"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46DED497-0B88-4B43-8AE5-70917E0BAB62}" type="datetimeFigureOut">
              <a:rPr lang="tr-TR" smtClean="0"/>
              <a:t>24.04.2016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163CF0A-632D-449E-9204-996B9045EFAF}"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46DED497-0B88-4B43-8AE5-70917E0BAB62}" type="datetimeFigureOut">
              <a:rPr lang="tr-TR" smtClean="0"/>
              <a:t>24.04.2016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163CF0A-632D-449E-9204-996B9045EFAF}"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B422DFF1-D4CD-4B9A-B18C-74C46FA2DF8C}" type="datetimeFigureOut">
              <a:rPr lang="tr-TR"/>
              <a:pPr>
                <a:defRPr/>
              </a:pPr>
              <a:t>24.04.2016</a:t>
            </a:fld>
            <a:endParaRPr lang="tr-TR"/>
          </a:p>
        </p:txBody>
      </p:sp>
      <p:sp>
        <p:nvSpPr>
          <p:cNvPr id="5" name="Slide Number Placeholder 7"/>
          <p:cNvSpPr>
            <a:spLocks noGrp="1"/>
          </p:cNvSpPr>
          <p:nvPr>
            <p:ph type="sldNum" sz="quarter" idx="11"/>
          </p:nvPr>
        </p:nvSpPr>
        <p:spPr/>
        <p:txBody>
          <a:bodyPr/>
          <a:lstStyle>
            <a:lvl1pPr>
              <a:defRPr/>
            </a:lvl1pPr>
          </a:lstStyle>
          <a:p>
            <a:pPr>
              <a:defRPr/>
            </a:pPr>
            <a:fld id="{C0244DF4-1C8E-435A-A52F-C27EC37B7B63}" type="slidenum">
              <a:rPr lang="tr-TR"/>
              <a:pPr>
                <a:defRPr/>
              </a:pPr>
              <a:t>‹#›</a:t>
            </a:fld>
            <a:endParaRPr lang="tr-TR"/>
          </a:p>
        </p:txBody>
      </p:sp>
      <p:sp>
        <p:nvSpPr>
          <p:cNvPr id="6" name="Footer Placeholder 8"/>
          <p:cNvSpPr>
            <a:spLocks noGrp="1"/>
          </p:cNvSpPr>
          <p:nvPr>
            <p:ph type="ftr" sz="quarter" idx="12"/>
          </p:nvPr>
        </p:nvSpPr>
        <p:spPr/>
        <p:txBody>
          <a:bodyPr/>
          <a:lstStyle>
            <a:lvl1pPr>
              <a:defRPr/>
            </a:lvl1pPr>
          </a:lstStyle>
          <a:p>
            <a:pPr>
              <a:defRPr/>
            </a:pPr>
            <a:endParaRPr lang="tr-TR"/>
          </a:p>
        </p:txBody>
      </p:sp>
    </p:spTree>
    <p:extLst>
      <p:ext uri="{BB962C8B-B14F-4D97-AF65-F5344CB8AC3E}">
        <p14:creationId xmlns:p14="http://schemas.microsoft.com/office/powerpoint/2010/main" val="17425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74A4CC59-58C8-4881-BBED-E36E64385F31}"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81F2A743-8DDC-43AC-833D-51F49F21A744}" type="slidenum">
              <a:rPr lang="tr-TR"/>
              <a:pPr>
                <a:defRPr/>
              </a:pPr>
              <a:t>‹#›</a:t>
            </a:fld>
            <a:endParaRPr lang="tr-TR"/>
          </a:p>
        </p:txBody>
      </p:sp>
    </p:spTree>
    <p:extLst>
      <p:ext uri="{BB962C8B-B14F-4D97-AF65-F5344CB8AC3E}">
        <p14:creationId xmlns:p14="http://schemas.microsoft.com/office/powerpoint/2010/main" val="2509733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7A457A74-7DCF-4EF4-A804-48A1A371F472}" type="datetimeFigureOut">
              <a:rPr lang="tr-TR"/>
              <a:pPr>
                <a:defRPr/>
              </a:pPr>
              <a:t>24.04.2016</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E408C008-300D-4446-92D1-0D17D8483D7B}" type="slidenum">
              <a:rPr lang="tr-TR"/>
              <a:pPr>
                <a:defRPr/>
              </a:pPr>
              <a:t>‹#›</a:t>
            </a:fld>
            <a:endParaRPr lang="tr-TR"/>
          </a:p>
        </p:txBody>
      </p:sp>
    </p:spTree>
    <p:extLst>
      <p:ext uri="{BB962C8B-B14F-4D97-AF65-F5344CB8AC3E}">
        <p14:creationId xmlns:p14="http://schemas.microsoft.com/office/powerpoint/2010/main" val="2053941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CECE7A7B-D24B-4A5F-AA81-50BBB4D16F8D}" type="datetimeFigureOut">
              <a:rPr lang="tr-TR"/>
              <a:pPr>
                <a:defRPr/>
              </a:pPr>
              <a:t>24.04.2016</a:t>
            </a:fld>
            <a:endParaRPr lang="tr-TR"/>
          </a:p>
        </p:txBody>
      </p:sp>
      <p:sp>
        <p:nvSpPr>
          <p:cNvPr id="6" name="Footer Placeholder 5"/>
          <p:cNvSpPr>
            <a:spLocks noGrp="1"/>
          </p:cNvSpPr>
          <p:nvPr>
            <p:ph type="ftr" sz="quarter" idx="15"/>
          </p:nvPr>
        </p:nvSpPr>
        <p:spPr/>
        <p:txBody>
          <a:bodyPr/>
          <a:lstStyle>
            <a:lvl1pPr>
              <a:defRPr/>
            </a:lvl1pPr>
          </a:lstStyle>
          <a:p>
            <a:pPr>
              <a:defRPr/>
            </a:pPr>
            <a:endParaRPr lang="tr-TR"/>
          </a:p>
        </p:txBody>
      </p:sp>
      <p:sp>
        <p:nvSpPr>
          <p:cNvPr id="7" name="Slide Number Placeholder 6"/>
          <p:cNvSpPr>
            <a:spLocks noGrp="1"/>
          </p:cNvSpPr>
          <p:nvPr>
            <p:ph type="sldNum" sz="quarter" idx="16"/>
          </p:nvPr>
        </p:nvSpPr>
        <p:spPr/>
        <p:txBody>
          <a:bodyPr/>
          <a:lstStyle>
            <a:lvl1pPr>
              <a:defRPr/>
            </a:lvl1pPr>
          </a:lstStyle>
          <a:p>
            <a:pPr>
              <a:defRPr/>
            </a:pPr>
            <a:fld id="{4D92F05A-4CF4-4D95-BB44-594FE0CEB71F}" type="slidenum">
              <a:rPr lang="tr-TR"/>
              <a:pPr>
                <a:defRPr/>
              </a:pPr>
              <a:t>‹#›</a:t>
            </a:fld>
            <a:endParaRPr lang="tr-TR"/>
          </a:p>
        </p:txBody>
      </p:sp>
    </p:spTree>
    <p:extLst>
      <p:ext uri="{BB962C8B-B14F-4D97-AF65-F5344CB8AC3E}">
        <p14:creationId xmlns:p14="http://schemas.microsoft.com/office/powerpoint/2010/main" val="3667027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66B5F396-2060-4732-B7A8-1CC1704B91DA}" type="datetimeFigureOut">
              <a:rPr lang="tr-TR"/>
              <a:pPr>
                <a:defRPr/>
              </a:pPr>
              <a:t>24.04.2016</a:t>
            </a:fld>
            <a:endParaRPr lang="tr-TR"/>
          </a:p>
        </p:txBody>
      </p:sp>
      <p:sp>
        <p:nvSpPr>
          <p:cNvPr id="8" name="Footer Placeholder 7"/>
          <p:cNvSpPr>
            <a:spLocks noGrp="1"/>
          </p:cNvSpPr>
          <p:nvPr>
            <p:ph type="ftr" sz="quarter" idx="16"/>
          </p:nvPr>
        </p:nvSpPr>
        <p:spPr/>
        <p:txBody>
          <a:bodyPr/>
          <a:lstStyle>
            <a:lvl1pPr>
              <a:defRPr/>
            </a:lvl1pPr>
          </a:lstStyle>
          <a:p>
            <a:pPr>
              <a:defRPr/>
            </a:pPr>
            <a:endParaRPr lang="tr-TR"/>
          </a:p>
        </p:txBody>
      </p:sp>
      <p:sp>
        <p:nvSpPr>
          <p:cNvPr id="9" name="Slide Number Placeholder 8"/>
          <p:cNvSpPr>
            <a:spLocks noGrp="1"/>
          </p:cNvSpPr>
          <p:nvPr>
            <p:ph type="sldNum" sz="quarter" idx="17"/>
          </p:nvPr>
        </p:nvSpPr>
        <p:spPr/>
        <p:txBody>
          <a:bodyPr/>
          <a:lstStyle>
            <a:lvl1pPr>
              <a:defRPr/>
            </a:lvl1pPr>
          </a:lstStyle>
          <a:p>
            <a:pPr>
              <a:defRPr/>
            </a:pPr>
            <a:fld id="{2ABBB669-DD2A-4481-A88B-3CD36E9AF484}" type="slidenum">
              <a:rPr lang="tr-TR"/>
              <a:pPr>
                <a:defRPr/>
              </a:pPr>
              <a:t>‹#›</a:t>
            </a:fld>
            <a:endParaRPr lang="tr-TR"/>
          </a:p>
        </p:txBody>
      </p:sp>
    </p:spTree>
    <p:extLst>
      <p:ext uri="{BB962C8B-B14F-4D97-AF65-F5344CB8AC3E}">
        <p14:creationId xmlns:p14="http://schemas.microsoft.com/office/powerpoint/2010/main" val="2344593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43BE96A2-3194-40B3-84F4-0781B0386B56}" type="datetimeFigureOut">
              <a:rPr lang="tr-TR"/>
              <a:pPr>
                <a:defRPr/>
              </a:pPr>
              <a:t>24.04.2016</a:t>
            </a:fld>
            <a:endParaRPr lang="tr-TR"/>
          </a:p>
        </p:txBody>
      </p:sp>
      <p:sp>
        <p:nvSpPr>
          <p:cNvPr id="4" name="Footer Placeholder 3"/>
          <p:cNvSpPr>
            <a:spLocks noGrp="1"/>
          </p:cNvSpPr>
          <p:nvPr>
            <p:ph type="ftr" sz="quarter" idx="11"/>
          </p:nvPr>
        </p:nvSpPr>
        <p:spPr/>
        <p:txBody>
          <a:bodyPr/>
          <a:lstStyle>
            <a:lvl1pPr>
              <a:defRPr/>
            </a:lvl1pPr>
          </a:lstStyle>
          <a:p>
            <a:pPr>
              <a:defRPr/>
            </a:pPr>
            <a:endParaRPr lang="tr-TR"/>
          </a:p>
        </p:txBody>
      </p:sp>
      <p:sp>
        <p:nvSpPr>
          <p:cNvPr id="5" name="Slide Number Placeholder 4"/>
          <p:cNvSpPr>
            <a:spLocks noGrp="1"/>
          </p:cNvSpPr>
          <p:nvPr>
            <p:ph type="sldNum" sz="quarter" idx="12"/>
          </p:nvPr>
        </p:nvSpPr>
        <p:spPr/>
        <p:txBody>
          <a:bodyPr/>
          <a:lstStyle>
            <a:lvl1pPr>
              <a:defRPr/>
            </a:lvl1pPr>
          </a:lstStyle>
          <a:p>
            <a:pPr>
              <a:defRPr/>
            </a:pPr>
            <a:fld id="{9A17E429-C795-40A9-8227-62C313BFC0C5}" type="slidenum">
              <a:rPr lang="tr-TR"/>
              <a:pPr>
                <a:defRPr/>
              </a:pPr>
              <a:t>‹#›</a:t>
            </a:fld>
            <a:endParaRPr lang="tr-TR"/>
          </a:p>
        </p:txBody>
      </p:sp>
    </p:spTree>
    <p:extLst>
      <p:ext uri="{BB962C8B-B14F-4D97-AF65-F5344CB8AC3E}">
        <p14:creationId xmlns:p14="http://schemas.microsoft.com/office/powerpoint/2010/main" val="2688098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7286ED0-495B-4585-8853-BF19B6C34C83}" type="datetimeFigureOut">
              <a:rPr lang="tr-TR"/>
              <a:pPr>
                <a:defRPr/>
              </a:pPr>
              <a:t>24.04.2016</a:t>
            </a:fld>
            <a:endParaRPr lang="tr-TR"/>
          </a:p>
        </p:txBody>
      </p:sp>
      <p:sp>
        <p:nvSpPr>
          <p:cNvPr id="3" name="Footer Placeholder 2"/>
          <p:cNvSpPr>
            <a:spLocks noGrp="1"/>
          </p:cNvSpPr>
          <p:nvPr>
            <p:ph type="ftr" sz="quarter" idx="11"/>
          </p:nvPr>
        </p:nvSpPr>
        <p:spPr/>
        <p:txBody>
          <a:bodyPr/>
          <a:lstStyle>
            <a:lvl1pPr>
              <a:defRPr/>
            </a:lvl1pPr>
          </a:lstStyle>
          <a:p>
            <a:pPr>
              <a:defRPr/>
            </a:pPr>
            <a:endParaRPr lang="tr-TR"/>
          </a:p>
        </p:txBody>
      </p:sp>
      <p:sp>
        <p:nvSpPr>
          <p:cNvPr id="4" name="Slide Number Placeholder 3"/>
          <p:cNvSpPr>
            <a:spLocks noGrp="1"/>
          </p:cNvSpPr>
          <p:nvPr>
            <p:ph type="sldNum" sz="quarter" idx="12"/>
          </p:nvPr>
        </p:nvSpPr>
        <p:spPr/>
        <p:txBody>
          <a:bodyPr/>
          <a:lstStyle>
            <a:lvl1pPr>
              <a:defRPr/>
            </a:lvl1pPr>
          </a:lstStyle>
          <a:p>
            <a:pPr>
              <a:defRPr/>
            </a:pPr>
            <a:fld id="{E2C4A9E0-0B49-4CE4-864D-CC469C2BF5E6}" type="slidenum">
              <a:rPr lang="tr-TR"/>
              <a:pPr>
                <a:defRPr/>
              </a:pPr>
              <a:t>‹#›</a:t>
            </a:fld>
            <a:endParaRPr lang="tr-TR"/>
          </a:p>
        </p:txBody>
      </p:sp>
    </p:spTree>
    <p:extLst>
      <p:ext uri="{BB962C8B-B14F-4D97-AF65-F5344CB8AC3E}">
        <p14:creationId xmlns:p14="http://schemas.microsoft.com/office/powerpoint/2010/main" val="3520478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B4ACB7B5-2C61-4BF7-985A-A4C1BB2842B6}" type="datetimeFigureOut">
              <a:rPr lang="tr-TR"/>
              <a:pPr>
                <a:defRPr/>
              </a:pPr>
              <a:t>24.04.2016</a:t>
            </a:fld>
            <a:endParaRPr lang="tr-TR"/>
          </a:p>
        </p:txBody>
      </p:sp>
      <p:sp>
        <p:nvSpPr>
          <p:cNvPr id="6" name="Footer Placeholder 5"/>
          <p:cNvSpPr>
            <a:spLocks noGrp="1"/>
          </p:cNvSpPr>
          <p:nvPr>
            <p:ph type="ftr" sz="quarter" idx="11"/>
          </p:nvPr>
        </p:nvSpPr>
        <p:spPr/>
        <p:txBody>
          <a:bodyPr/>
          <a:lstStyle>
            <a:lvl1pPr>
              <a:defRPr/>
            </a:lvl1pPr>
          </a:lstStyle>
          <a:p>
            <a:pPr>
              <a:defRPr/>
            </a:pPr>
            <a:endParaRPr lang="tr-TR"/>
          </a:p>
        </p:txBody>
      </p:sp>
      <p:sp>
        <p:nvSpPr>
          <p:cNvPr id="7" name="Slide Number Placeholder 6"/>
          <p:cNvSpPr>
            <a:spLocks noGrp="1"/>
          </p:cNvSpPr>
          <p:nvPr>
            <p:ph type="sldNum" sz="quarter" idx="12"/>
          </p:nvPr>
        </p:nvSpPr>
        <p:spPr/>
        <p:txBody>
          <a:bodyPr/>
          <a:lstStyle>
            <a:lvl1pPr>
              <a:defRPr/>
            </a:lvl1pPr>
          </a:lstStyle>
          <a:p>
            <a:pPr>
              <a:defRPr/>
            </a:pPr>
            <a:fld id="{C5195482-A6C9-4DA9-85E4-383BFC9EC2C7}" type="slidenum">
              <a:rPr lang="tr-TR"/>
              <a:pPr>
                <a:defRPr/>
              </a:pPr>
              <a:t>‹#›</a:t>
            </a:fld>
            <a:endParaRPr lang="tr-TR"/>
          </a:p>
        </p:txBody>
      </p:sp>
    </p:spTree>
    <p:extLst>
      <p:ext uri="{BB962C8B-B14F-4D97-AF65-F5344CB8AC3E}">
        <p14:creationId xmlns:p14="http://schemas.microsoft.com/office/powerpoint/2010/main" val="1639745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Başlık 21"/>
          <p:cNvSpPr>
            <a:spLocks noGrp="1"/>
          </p:cNvSpPr>
          <p:nvPr>
            <p:ph type="title"/>
          </p:nvPr>
        </p:nvSpPr>
        <p:spPr/>
        <p:txBody>
          <a:bodyPr/>
          <a:lstStyle/>
          <a:p>
            <a:r>
              <a:rPr kumimoji="0" lang="tr-TR" smtClean="0"/>
              <a:t>Asıl başlık stili için tıklatın</a:t>
            </a:r>
            <a:endParaRPr kumimoji="0" lang="en-US"/>
          </a:p>
        </p:txBody>
      </p:sp>
      <p:sp>
        <p:nvSpPr>
          <p:cNvPr id="27" name="İçerik Yer Tutucusu 26"/>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46DED497-0B88-4B43-8AE5-70917E0BAB62}" type="datetimeFigureOut">
              <a:rPr lang="tr-TR" smtClean="0"/>
              <a:t>24.04.2016</a:t>
            </a:fld>
            <a:endParaRPr lang="tr-TR"/>
          </a:p>
        </p:txBody>
      </p:sp>
      <p:sp>
        <p:nvSpPr>
          <p:cNvPr id="19" name="Altbilgi Yer Tutucusu 18"/>
          <p:cNvSpPr>
            <a:spLocks noGrp="1"/>
          </p:cNvSpPr>
          <p:nvPr>
            <p:ph type="ftr" sz="quarter" idx="11"/>
          </p:nvPr>
        </p:nvSpPr>
        <p:spPr>
          <a:xfrm>
            <a:off x="3581400" y="76200"/>
            <a:ext cx="2895600" cy="288925"/>
          </a:xfrm>
        </p:spPr>
        <p:txBody>
          <a:bodyPr/>
          <a:lstStyle/>
          <a:p>
            <a:endParaRPr lang="tr-TR"/>
          </a:p>
        </p:txBody>
      </p:sp>
      <p:sp>
        <p:nvSpPr>
          <p:cNvPr id="16" name="Slayt Numarası Yer Tutucusu 15"/>
          <p:cNvSpPr>
            <a:spLocks noGrp="1"/>
          </p:cNvSpPr>
          <p:nvPr>
            <p:ph type="sldNum" sz="quarter" idx="12"/>
          </p:nvPr>
        </p:nvSpPr>
        <p:spPr>
          <a:xfrm>
            <a:off x="8229600" y="6473952"/>
            <a:ext cx="758952" cy="246888"/>
          </a:xfrm>
        </p:spPr>
        <p:txBody>
          <a:bodyPr/>
          <a:lstStyle/>
          <a:p>
            <a:fld id="{D163CF0A-632D-449E-9204-996B9045EFAF}"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8AB4F46B-7D5D-4661-8763-50D2DAFA1746}" type="datetimeFigureOut">
              <a:rPr lang="tr-TR"/>
              <a:pPr>
                <a:defRPr/>
              </a:pPr>
              <a:t>24.04.2016</a:t>
            </a:fld>
            <a:endParaRPr lang="tr-TR"/>
          </a:p>
        </p:txBody>
      </p:sp>
      <p:sp>
        <p:nvSpPr>
          <p:cNvPr id="6" name="Footer Placeholder 5"/>
          <p:cNvSpPr>
            <a:spLocks noGrp="1"/>
          </p:cNvSpPr>
          <p:nvPr>
            <p:ph type="ftr" sz="quarter" idx="11"/>
          </p:nvPr>
        </p:nvSpPr>
        <p:spPr/>
        <p:txBody>
          <a:bodyPr/>
          <a:lstStyle>
            <a:lvl1pPr>
              <a:defRPr/>
            </a:lvl1pPr>
          </a:lstStyle>
          <a:p>
            <a:pPr>
              <a:defRPr/>
            </a:pPr>
            <a:endParaRPr lang="tr-TR"/>
          </a:p>
        </p:txBody>
      </p:sp>
      <p:sp>
        <p:nvSpPr>
          <p:cNvPr id="7" name="Slide Number Placeholder 6"/>
          <p:cNvSpPr>
            <a:spLocks noGrp="1"/>
          </p:cNvSpPr>
          <p:nvPr>
            <p:ph type="sldNum" sz="quarter" idx="12"/>
          </p:nvPr>
        </p:nvSpPr>
        <p:spPr/>
        <p:txBody>
          <a:bodyPr/>
          <a:lstStyle>
            <a:lvl1pPr>
              <a:defRPr/>
            </a:lvl1pPr>
          </a:lstStyle>
          <a:p>
            <a:pPr>
              <a:defRPr/>
            </a:pPr>
            <a:fld id="{EF227124-2615-41B7-A625-6CB58B578F6E}" type="slidenum">
              <a:rPr lang="tr-TR"/>
              <a:pPr>
                <a:defRPr/>
              </a:pPr>
              <a:t>‹#›</a:t>
            </a:fld>
            <a:endParaRPr lang="tr-TR"/>
          </a:p>
        </p:txBody>
      </p:sp>
    </p:spTree>
    <p:extLst>
      <p:ext uri="{BB962C8B-B14F-4D97-AF65-F5344CB8AC3E}">
        <p14:creationId xmlns:p14="http://schemas.microsoft.com/office/powerpoint/2010/main" val="2618752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FF2837DF-CC2E-4B08-9DBC-2C402F9C038A}"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ED0D56DF-8FD0-4D6B-BF51-59CD3958BA5B}" type="slidenum">
              <a:rPr lang="tr-TR"/>
              <a:pPr>
                <a:defRPr/>
              </a:pPr>
              <a:t>‹#›</a:t>
            </a:fld>
            <a:endParaRPr lang="tr-TR"/>
          </a:p>
        </p:txBody>
      </p:sp>
    </p:spTree>
    <p:extLst>
      <p:ext uri="{BB962C8B-B14F-4D97-AF65-F5344CB8AC3E}">
        <p14:creationId xmlns:p14="http://schemas.microsoft.com/office/powerpoint/2010/main" val="1947777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DAE30329-2266-4460-8C8B-45CFFD32AA51}"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8F4DDDB8-E2B4-48AF-B44A-624C7F5E281D}" type="slidenum">
              <a:rPr lang="tr-TR"/>
              <a:pPr>
                <a:defRPr/>
              </a:pPr>
              <a:t>‹#›</a:t>
            </a:fld>
            <a:endParaRPr lang="tr-TR"/>
          </a:p>
        </p:txBody>
      </p:sp>
    </p:spTree>
    <p:extLst>
      <p:ext uri="{BB962C8B-B14F-4D97-AF65-F5344CB8AC3E}">
        <p14:creationId xmlns:p14="http://schemas.microsoft.com/office/powerpoint/2010/main" val="338392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Metin Yer Tutucus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Veri Yer Tutucusu 18"/>
          <p:cNvSpPr>
            <a:spLocks noGrp="1"/>
          </p:cNvSpPr>
          <p:nvPr>
            <p:ph type="dt" sz="half" idx="10"/>
          </p:nvPr>
        </p:nvSpPr>
        <p:spPr/>
        <p:txBody>
          <a:bodyPr/>
          <a:lstStyle/>
          <a:p>
            <a:fld id="{46DED497-0B88-4B43-8AE5-70917E0BAB62}" type="datetimeFigureOut">
              <a:rPr lang="tr-TR" smtClean="0"/>
              <a:t>24.04.2016</a:t>
            </a:fld>
            <a:endParaRPr lang="tr-TR"/>
          </a:p>
        </p:txBody>
      </p:sp>
      <p:sp>
        <p:nvSpPr>
          <p:cNvPr id="11" name="Altbilgi Yer Tutucusu 10"/>
          <p:cNvSpPr>
            <a:spLocks noGrp="1"/>
          </p:cNvSpPr>
          <p:nvPr>
            <p:ph type="ftr" sz="quarter" idx="11"/>
          </p:nvPr>
        </p:nvSpPr>
        <p:spPr/>
        <p:txBody>
          <a:bodyPr/>
          <a:lstStyle/>
          <a:p>
            <a:endParaRPr lang="tr-TR"/>
          </a:p>
        </p:txBody>
      </p:sp>
      <p:sp>
        <p:nvSpPr>
          <p:cNvPr id="16" name="Slayt Numarası Yer Tutucusu 15"/>
          <p:cNvSpPr>
            <a:spLocks noGrp="1"/>
          </p:cNvSpPr>
          <p:nvPr>
            <p:ph type="sldNum" sz="quarter" idx="12"/>
          </p:nvPr>
        </p:nvSpPr>
        <p:spPr/>
        <p:txBody>
          <a:bodyPr/>
          <a:lstStyle/>
          <a:p>
            <a:fld id="{D163CF0A-632D-449E-9204-996B9045EFAF}" type="slidenum">
              <a:rPr lang="tr-TR" smtClean="0"/>
              <a:t>‹#›</a:t>
            </a:fld>
            <a:endParaRPr lang="tr-TR"/>
          </a:p>
        </p:txBody>
      </p:sp>
      <p:sp>
        <p:nvSpPr>
          <p:cNvPr id="8" name="Başlık 7"/>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Başlık 19"/>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İçerik Yer Tutucus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0"/>
          </p:nvPr>
        </p:nvSpPr>
        <p:spPr/>
        <p:txBody>
          <a:bodyPr/>
          <a:lstStyle/>
          <a:p>
            <a:fld id="{46DED497-0B88-4B43-8AE5-70917E0BAB62}" type="datetimeFigureOut">
              <a:rPr lang="tr-TR" smtClean="0"/>
              <a:t>24.04.2016</a:t>
            </a:fld>
            <a:endParaRPr lang="tr-TR"/>
          </a:p>
        </p:txBody>
      </p:sp>
      <p:sp>
        <p:nvSpPr>
          <p:cNvPr id="10" name="Altbilgi Yer Tutucusu 9"/>
          <p:cNvSpPr>
            <a:spLocks noGrp="1"/>
          </p:cNvSpPr>
          <p:nvPr>
            <p:ph type="ftr" sz="quarter" idx="11"/>
          </p:nvPr>
        </p:nvSpPr>
        <p:spPr/>
        <p:txBody>
          <a:bodyPr/>
          <a:lstStyle/>
          <a:p>
            <a:endParaRPr lang="tr-TR"/>
          </a:p>
        </p:txBody>
      </p:sp>
      <p:sp>
        <p:nvSpPr>
          <p:cNvPr id="31" name="Slayt Numarası Yer Tutucusu 30"/>
          <p:cNvSpPr>
            <a:spLocks noGrp="1"/>
          </p:cNvSpPr>
          <p:nvPr>
            <p:ph type="sldNum" sz="quarter" idx="12"/>
          </p:nvPr>
        </p:nvSpPr>
        <p:spPr/>
        <p:txBody>
          <a:bodyPr/>
          <a:lstStyle/>
          <a:p>
            <a:fld id="{D163CF0A-632D-449E-9204-996B9045EFAF}"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Başlık 28"/>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Metin Yer Tutucus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İçerik Yer Tutucus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İçerik Yer Tutucus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Veri Yer Tutucusu 9"/>
          <p:cNvSpPr>
            <a:spLocks noGrp="1"/>
          </p:cNvSpPr>
          <p:nvPr>
            <p:ph type="dt" sz="half" idx="10"/>
          </p:nvPr>
        </p:nvSpPr>
        <p:spPr/>
        <p:txBody>
          <a:bodyPr/>
          <a:lstStyle/>
          <a:p>
            <a:fld id="{46DED497-0B88-4B43-8AE5-70917E0BAB62}" type="datetimeFigureOut">
              <a:rPr lang="tr-TR" smtClean="0"/>
              <a:t>24.04.2016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a:xfrm>
            <a:off x="8229600" y="6477000"/>
            <a:ext cx="762000" cy="246888"/>
          </a:xfrm>
        </p:spPr>
        <p:txBody>
          <a:bodyPr/>
          <a:lstStyle/>
          <a:p>
            <a:fld id="{D163CF0A-632D-449E-9204-996B9045EFAF}" type="slidenum">
              <a:rPr lang="tr-TR" smtClean="0"/>
              <a:t>‹#›</a:t>
            </a:fld>
            <a:endParaRPr lang="tr-TR"/>
          </a:p>
        </p:txBody>
      </p:sp>
      <p:sp>
        <p:nvSpPr>
          <p:cNvPr id="11" name="Düz Bağlayıcı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Başlık 29"/>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Veri Yer Tutucusu 11"/>
          <p:cNvSpPr>
            <a:spLocks noGrp="1"/>
          </p:cNvSpPr>
          <p:nvPr>
            <p:ph type="dt" sz="half" idx="10"/>
          </p:nvPr>
        </p:nvSpPr>
        <p:spPr/>
        <p:txBody>
          <a:bodyPr/>
          <a:lstStyle/>
          <a:p>
            <a:fld id="{46DED497-0B88-4B43-8AE5-70917E0BAB62}" type="datetimeFigureOut">
              <a:rPr lang="tr-TR" smtClean="0"/>
              <a:t>24.04.2016</a:t>
            </a:fld>
            <a:endParaRPr lang="tr-TR"/>
          </a:p>
        </p:txBody>
      </p:sp>
      <p:sp>
        <p:nvSpPr>
          <p:cNvPr id="21" name="Altbilgi Yer Tutucusu 20"/>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163CF0A-632D-449E-9204-996B9045EFAF}"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46DED497-0B88-4B43-8AE5-70917E0BAB62}" type="datetimeFigureOut">
              <a:rPr lang="tr-TR" smtClean="0"/>
              <a:t>24.04.2016</a:t>
            </a:fld>
            <a:endParaRPr lang="tr-TR"/>
          </a:p>
        </p:txBody>
      </p:sp>
      <p:sp>
        <p:nvSpPr>
          <p:cNvPr id="24" name="Altbilgi Yer Tutucusu 23"/>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163CF0A-632D-449E-9204-996B9045EFAF}"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Düz Bağlayıcı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Başlık 11"/>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İçerik Yer Tutucus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46DED497-0B88-4B43-8AE5-70917E0BAB62}" type="datetimeFigureOut">
              <a:rPr lang="tr-TR" smtClean="0"/>
              <a:t>24.04.2016</a:t>
            </a:fld>
            <a:endParaRPr lang="tr-TR"/>
          </a:p>
        </p:txBody>
      </p:sp>
      <p:sp>
        <p:nvSpPr>
          <p:cNvPr id="29" name="Altbilgi Yer Tutucusu 28"/>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163CF0A-632D-449E-9204-996B9045EFAF}"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Resim Yer Tutucus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Veri Yer Tutucusu 6"/>
          <p:cNvSpPr>
            <a:spLocks noGrp="1"/>
          </p:cNvSpPr>
          <p:nvPr>
            <p:ph type="dt" sz="half" idx="10"/>
          </p:nvPr>
        </p:nvSpPr>
        <p:spPr/>
        <p:txBody>
          <a:bodyPr/>
          <a:lstStyle/>
          <a:p>
            <a:fld id="{46DED497-0B88-4B43-8AE5-70917E0BAB62}" type="datetimeFigureOut">
              <a:rPr lang="tr-TR" smtClean="0"/>
              <a:t>24.04.2016</a:t>
            </a:fld>
            <a:endParaRPr lang="tr-TR"/>
          </a:p>
        </p:txBody>
      </p:sp>
      <p:sp>
        <p:nvSpPr>
          <p:cNvPr id="5" name="Altbilgi Yer Tutucusu 4"/>
          <p:cNvSpPr>
            <a:spLocks noGrp="1"/>
          </p:cNvSpPr>
          <p:nvPr>
            <p:ph type="ftr" sz="quarter" idx="11"/>
          </p:nvPr>
        </p:nvSpPr>
        <p:spPr/>
        <p:txBody>
          <a:bodyPr/>
          <a:lstStyle/>
          <a:p>
            <a:endParaRPr lang="tr-TR"/>
          </a:p>
        </p:txBody>
      </p:sp>
      <p:sp>
        <p:nvSpPr>
          <p:cNvPr id="31" name="Slayt Numarası Yer Tutucusu 30"/>
          <p:cNvSpPr>
            <a:spLocks noGrp="1"/>
          </p:cNvSpPr>
          <p:nvPr>
            <p:ph type="sldNum" sz="quarter" idx="12"/>
          </p:nvPr>
        </p:nvSpPr>
        <p:spPr/>
        <p:txBody>
          <a:bodyPr/>
          <a:lstStyle/>
          <a:p>
            <a:fld id="{D163CF0A-632D-449E-9204-996B9045EFAF}" type="slidenum">
              <a:rPr lang="tr-TR" smtClean="0"/>
              <a:t>‹#›</a:t>
            </a:fld>
            <a:endParaRPr lang="tr-TR"/>
          </a:p>
        </p:txBody>
      </p:sp>
      <p:sp>
        <p:nvSpPr>
          <p:cNvPr id="17" name="Başlık 16"/>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Metin Yer Tutucus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Veri Yer Tutucusu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6DED497-0B88-4B43-8AE5-70917E0BAB62}" type="datetimeFigureOut">
              <a:rPr lang="tr-TR" smtClean="0"/>
              <a:t>24.04.2016</a:t>
            </a:fld>
            <a:endParaRPr lang="tr-TR"/>
          </a:p>
        </p:txBody>
      </p:sp>
      <p:sp>
        <p:nvSpPr>
          <p:cNvPr id="28" name="Altbilgi Yer Tutucusu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Slayt Numarası Yer Tutucus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163CF0A-632D-449E-9204-996B9045EFAF}" type="slidenum">
              <a:rPr lang="tr-TR" smtClean="0"/>
              <a:t>‹#›</a:t>
            </a:fld>
            <a:endParaRPr lang="tr-TR"/>
          </a:p>
        </p:txBody>
      </p:sp>
      <p:sp>
        <p:nvSpPr>
          <p:cNvPr id="10" name="Başlık Yer Tutucusu 9"/>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Düz Bağlayıcı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üz Bağlayıcı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prstClr val="black">
                    <a:lumMod val="65000"/>
                    <a:lumOff val="35000"/>
                  </a:prstClr>
                </a:solidFill>
                <a:latin typeface="Century Gothic" pitchFamily="34" charset="0"/>
              </a:defRPr>
            </a:lvl1pPr>
          </a:lstStyle>
          <a:p>
            <a:pPr defTabSz="457200" eaLnBrk="0" fontAlgn="base" hangingPunct="0">
              <a:spcBef>
                <a:spcPct val="0"/>
              </a:spcBef>
              <a:spcAft>
                <a:spcPct val="0"/>
              </a:spcAft>
              <a:defRPr/>
            </a:pPr>
            <a:fld id="{C0469CFA-01C2-4BA8-A4CD-C29F2B344DF0}" type="datetimeFigureOut">
              <a:rPr lang="en-US"/>
              <a:pPr defTabSz="457200" eaLnBrk="0" fontAlgn="base" hangingPunct="0">
                <a:spcBef>
                  <a:spcPct val="0"/>
                </a:spcBef>
                <a:spcAft>
                  <a:spcPct val="0"/>
                </a:spcAft>
                <a:defRPr/>
              </a:pPr>
              <a:t>4/24/2016</a:t>
            </a:fld>
            <a:endParaRPr lang="en-US" dirty="0"/>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prstClr val="black">
                    <a:lumMod val="65000"/>
                    <a:lumOff val="35000"/>
                  </a:prstClr>
                </a:solidFill>
                <a:latin typeface="Century Gothic" pitchFamily="34" charset="0"/>
              </a:defRPr>
            </a:lvl1pPr>
          </a:lstStyle>
          <a:p>
            <a:pPr defTabSz="457200" eaLnBrk="0" fontAlgn="base" hangingPunct="0">
              <a:spcBef>
                <a:spcPct val="0"/>
              </a:spcBef>
              <a:spcAft>
                <a:spcPct val="0"/>
              </a:spcAft>
              <a:defRPr/>
            </a:pPr>
            <a:endParaRPr lang="tr-T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prstClr val="black">
                    <a:lumMod val="65000"/>
                    <a:lumOff val="35000"/>
                  </a:prstClr>
                </a:solidFill>
                <a:latin typeface="Century Gothic" pitchFamily="34" charset="0"/>
              </a:defRPr>
            </a:lvl1pPr>
          </a:lstStyle>
          <a:p>
            <a:pPr defTabSz="457200" eaLnBrk="0" fontAlgn="base" hangingPunct="0">
              <a:spcBef>
                <a:spcPct val="0"/>
              </a:spcBef>
              <a:spcAft>
                <a:spcPct val="0"/>
              </a:spcAft>
              <a:defRPr/>
            </a:pPr>
            <a:fld id="{0EB8E550-E7AE-4B58-8599-65E058B76582}" type="slidenum">
              <a:rPr lang="en-US"/>
              <a:pPr defTabSz="457200" eaLnBrk="0" fontAlgn="base" hangingPunct="0">
                <a:spcBef>
                  <a:spcPct val="0"/>
                </a:spcBef>
                <a:spcAft>
                  <a:spcPct val="0"/>
                </a:spcAft>
                <a:defRPr/>
              </a:pPr>
              <a:t>‹#›</a:t>
            </a:fld>
            <a:endParaRPr lang="en-US" dirty="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35954788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hyperlink" Target="http://www.igdirtso.org.tr/" TargetMode="External"/><Relationship Id="rId10" Type="http://schemas.openxmlformats.org/officeDocument/2006/relationships/image" Target="../media/image11.jpeg"/><Relationship Id="rId4" Type="http://schemas.openxmlformats.org/officeDocument/2006/relationships/image" Target="../media/image6.pn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17411"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defTabSz="457200" eaLnBrk="0" fontAlgn="base" hangingPunct="0">
              <a:spcBef>
                <a:spcPct val="0"/>
              </a:spcBef>
              <a:spcAft>
                <a:spcPct val="0"/>
              </a:spcAft>
            </a:pPr>
            <a:r>
              <a:rPr lang="tr-TR" altLang="tr-TR" sz="1400">
                <a:solidFill>
                  <a:srgbClr val="000000"/>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a:solidFill>
                <a:srgbClr val="000000"/>
              </a:solidFill>
              <a:ea typeface="Calibri" pitchFamily="34" charset="0"/>
              <a:cs typeface="Times New Roman" pitchFamily="18" charset="0"/>
            </a:endParaRPr>
          </a:p>
        </p:txBody>
      </p:sp>
      <p:sp>
        <p:nvSpPr>
          <p:cNvPr id="17419" name="Metin kutusu 4"/>
          <p:cNvSpPr txBox="1">
            <a:spLocks noChangeArrowheads="1"/>
          </p:cNvSpPr>
          <p:nvPr/>
        </p:nvSpPr>
        <p:spPr bwMode="auto">
          <a:xfrm>
            <a:off x="2095334" y="2768600"/>
            <a:ext cx="51819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defTabSz="457200" eaLnBrk="0" fontAlgn="base" hangingPunct="0">
              <a:spcBef>
                <a:spcPct val="0"/>
              </a:spcBef>
              <a:spcAft>
                <a:spcPct val="0"/>
              </a:spcAft>
            </a:pPr>
            <a:r>
              <a:rPr lang="tr-TR" altLang="tr-TR" b="1" dirty="0">
                <a:solidFill>
                  <a:srgbClr val="000000"/>
                </a:solidFill>
                <a:latin typeface="Times New Roman" pitchFamily="18" charset="0"/>
                <a:cs typeface="Times New Roman" pitchFamily="18" charset="0"/>
              </a:rPr>
              <a:t>ULAŞTIRMA VE LOJİSTİK MESLEKİ EĞİTİM</a:t>
            </a:r>
          </a:p>
          <a:p>
            <a:pPr algn="ctr" defTabSz="457200" eaLnBrk="0" fontAlgn="base" hangingPunct="0">
              <a:spcBef>
                <a:spcPct val="0"/>
              </a:spcBef>
              <a:spcAft>
                <a:spcPct val="0"/>
              </a:spcAft>
            </a:pPr>
            <a:r>
              <a:rPr lang="tr-TR" altLang="tr-TR" b="1" dirty="0" smtClean="0">
                <a:solidFill>
                  <a:srgbClr val="000000"/>
                </a:solidFill>
                <a:latin typeface="Times New Roman" pitchFamily="18" charset="0"/>
                <a:cs typeface="Times New Roman" pitchFamily="18" charset="0"/>
              </a:rPr>
              <a:t>SİGORTA</a:t>
            </a:r>
            <a:endParaRPr lang="tr-TR" altLang="tr-TR" b="1" dirty="0">
              <a:solidFill>
                <a:srgbClr val="000000"/>
              </a:solidFill>
              <a:latin typeface="Times New Roman" pitchFamily="18" charset="0"/>
              <a:cs typeface="Times New Roman" pitchFamily="18" charset="0"/>
            </a:endParaRPr>
          </a:p>
          <a:p>
            <a:pPr algn="ctr" defTabSz="457200" eaLnBrk="0" fontAlgn="base" hangingPunct="0">
              <a:spcBef>
                <a:spcPct val="0"/>
              </a:spcBef>
              <a:spcAft>
                <a:spcPct val="0"/>
              </a:spcAft>
            </a:pPr>
            <a:r>
              <a:rPr lang="tr-TR" altLang="tr-TR" b="1" dirty="0" smtClean="0">
                <a:solidFill>
                  <a:srgbClr val="000000"/>
                </a:solidFill>
                <a:latin typeface="Times New Roman" pitchFamily="18" charset="0"/>
                <a:cs typeface="Times New Roman" pitchFamily="18" charset="0"/>
              </a:rPr>
              <a:t>(SİGORTA ÇEŞİTLERİ)</a:t>
            </a:r>
          </a:p>
          <a:p>
            <a:pPr algn="ctr" defTabSz="457200" eaLnBrk="0" fontAlgn="base" hangingPunct="0">
              <a:spcBef>
                <a:spcPct val="0"/>
              </a:spcBef>
              <a:spcAft>
                <a:spcPct val="0"/>
              </a:spcAft>
            </a:pPr>
            <a:r>
              <a:rPr lang="tr-TR" altLang="tr-TR" b="1" dirty="0" err="1">
                <a:solidFill>
                  <a:srgbClr val="000000"/>
                </a:solidFill>
                <a:latin typeface="Times New Roman" pitchFamily="18" charset="0"/>
                <a:cs typeface="Times New Roman" pitchFamily="18" charset="0"/>
              </a:rPr>
              <a:t>Öğr.Gör.Selim</a:t>
            </a:r>
            <a:r>
              <a:rPr lang="tr-TR" altLang="tr-TR" b="1" dirty="0">
                <a:solidFill>
                  <a:srgbClr val="000000"/>
                </a:solidFill>
                <a:latin typeface="Times New Roman" pitchFamily="18" charset="0"/>
                <a:cs typeface="Times New Roman" pitchFamily="18" charset="0"/>
              </a:rPr>
              <a:t> </a:t>
            </a:r>
            <a:r>
              <a:rPr lang="tr-TR" altLang="tr-TR" b="1" dirty="0" smtClean="0">
                <a:solidFill>
                  <a:srgbClr val="000000"/>
                </a:solidFill>
                <a:latin typeface="Times New Roman" pitchFamily="18" charset="0"/>
                <a:cs typeface="Times New Roman" pitchFamily="18" charset="0"/>
              </a:rPr>
              <a:t>TAKUR</a:t>
            </a:r>
            <a:endParaRPr lang="tr-TR" altLang="tr-TR"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02689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342900" lvl="2" indent="-342900" algn="just"/>
            <a:r>
              <a:rPr lang="tr-TR" b="1" dirty="0"/>
              <a:t>Sigorta </a:t>
            </a:r>
            <a:r>
              <a:rPr lang="tr-TR" b="1" dirty="0" smtClean="0"/>
              <a:t>Primi; </a:t>
            </a:r>
            <a:r>
              <a:rPr lang="tr-TR" dirty="0"/>
              <a:t>Sigortacının hasar hâlinde ödeyeceği tazminata karşılık olarak sigorta  ettiren tarafından peşinen veya taksitle ödenen ücrettir. Bu ücret; teknik olarak hesaplanan prime, masrafla komisyonlar kâr gibi unsurların eklenmesiyle bulunur.</a:t>
            </a:r>
          </a:p>
          <a:p>
            <a:pPr marL="342900" lvl="2" indent="-342900" algn="just"/>
            <a:endParaRPr lang="tr-TR" b="1" dirty="0"/>
          </a:p>
          <a:p>
            <a:pPr algn="just"/>
            <a:endParaRPr lang="tr-TR" dirty="0"/>
          </a:p>
        </p:txBody>
      </p:sp>
    </p:spTree>
    <p:extLst>
      <p:ext uri="{BB962C8B-B14F-4D97-AF65-F5344CB8AC3E}">
        <p14:creationId xmlns:p14="http://schemas.microsoft.com/office/powerpoint/2010/main" val="862180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pPr algn="just"/>
            <a:r>
              <a:rPr lang="tr-TR" b="1" dirty="0"/>
              <a:t>Sigorta </a:t>
            </a:r>
            <a:r>
              <a:rPr lang="tr-TR" b="1" dirty="0" smtClean="0"/>
              <a:t>Değeri; </a:t>
            </a:r>
            <a:r>
              <a:rPr lang="tr-TR" dirty="0" smtClean="0"/>
              <a:t>Teminat </a:t>
            </a:r>
            <a:r>
              <a:rPr lang="tr-TR" dirty="0"/>
              <a:t>altına alınan nesnenin piyasa rayicidir. İdeal olan, sigorta bedelinin sigorta değerine eşit olması, yani poliçenin piyasa rayiç değeri ile düzenlenmesidir. Böylece sigortalı, hasar hâlinde tazminatını eksiksiz alabilecektir. Ancak bu eşitlik olmaması hâlinde tazminat ödemelerinde önemli problemler ortaya çıkacaktır</a:t>
            </a:r>
            <a:r>
              <a:rPr lang="tr-TR" dirty="0" smtClean="0"/>
              <a:t>.</a:t>
            </a:r>
            <a:endParaRPr lang="tr-TR" dirty="0"/>
          </a:p>
          <a:p>
            <a:pPr algn="just">
              <a:buFont typeface="Wingdings" panose="05000000000000000000" pitchFamily="2" charset="2"/>
              <a:buChar char="v"/>
            </a:pPr>
            <a:r>
              <a:rPr lang="tr-TR" dirty="0"/>
              <a:t>Sigorta Bedeli = Sigorta Değeri ? İDEAL DURUM </a:t>
            </a:r>
            <a:endParaRPr lang="tr-TR" dirty="0" smtClean="0"/>
          </a:p>
          <a:p>
            <a:pPr algn="just">
              <a:buFont typeface="Wingdings" panose="05000000000000000000" pitchFamily="2" charset="2"/>
              <a:buChar char="v"/>
            </a:pPr>
            <a:r>
              <a:rPr lang="tr-TR" dirty="0" smtClean="0"/>
              <a:t>Sigorta </a:t>
            </a:r>
            <a:r>
              <a:rPr lang="tr-TR" dirty="0"/>
              <a:t>Bedeli &gt; Sigorta Değeri ? AŞKIN SİGORTA </a:t>
            </a:r>
            <a:endParaRPr lang="tr-TR" dirty="0" smtClean="0"/>
          </a:p>
          <a:p>
            <a:pPr algn="just">
              <a:buFont typeface="Wingdings" panose="05000000000000000000" pitchFamily="2" charset="2"/>
              <a:buChar char="v"/>
            </a:pPr>
            <a:r>
              <a:rPr lang="tr-TR" dirty="0" smtClean="0"/>
              <a:t>Sigorta </a:t>
            </a:r>
            <a:r>
              <a:rPr lang="tr-TR" dirty="0"/>
              <a:t>Bedeli &lt; Sigorta Değeri ? EKSİK </a:t>
            </a:r>
            <a:r>
              <a:rPr lang="tr-TR" dirty="0" smtClean="0"/>
              <a:t>SİGORTA </a:t>
            </a:r>
            <a:endParaRPr lang="tr-TR" dirty="0"/>
          </a:p>
        </p:txBody>
      </p:sp>
    </p:spTree>
    <p:extLst>
      <p:ext uri="{BB962C8B-B14F-4D97-AF65-F5344CB8AC3E}">
        <p14:creationId xmlns:p14="http://schemas.microsoft.com/office/powerpoint/2010/main" val="2007722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342900" lvl="3" indent="-342900" algn="just">
              <a:buFont typeface="Arial" panose="020B0604020202020204" pitchFamily="34" charset="0"/>
              <a:buChar char="•"/>
            </a:pPr>
            <a:r>
              <a:rPr lang="tr-TR" sz="3200" b="1" dirty="0"/>
              <a:t>Aşkın </a:t>
            </a:r>
            <a:r>
              <a:rPr lang="tr-TR" sz="3200" b="1" dirty="0" smtClean="0"/>
              <a:t>Sigorta; </a:t>
            </a:r>
            <a:r>
              <a:rPr lang="tr-TR" sz="3200" dirty="0"/>
              <a:t>Poliçede yazılı bedel, sigorta edilen malın değerinden daha fazla olduğunda aşkın sigorta söz konusu olup, malın tümü hasarlansa dahi ödenecek tazminat rayiç değerle sınırlı olacağından, sigortalı boş yere fazla prim ödemiş olduğunu anlayacaktır.</a:t>
            </a:r>
          </a:p>
          <a:p>
            <a:pPr marL="342900" lvl="3" indent="-342900" algn="just">
              <a:buFont typeface="Arial" panose="020B0604020202020204" pitchFamily="34" charset="0"/>
              <a:buChar char="•"/>
            </a:pPr>
            <a:endParaRPr lang="tr-TR" sz="3200" dirty="0"/>
          </a:p>
          <a:p>
            <a:pPr algn="just"/>
            <a:endParaRPr lang="tr-TR" dirty="0"/>
          </a:p>
        </p:txBody>
      </p:sp>
    </p:spTree>
    <p:extLst>
      <p:ext uri="{BB962C8B-B14F-4D97-AF65-F5344CB8AC3E}">
        <p14:creationId xmlns:p14="http://schemas.microsoft.com/office/powerpoint/2010/main" val="131860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Eksik </a:t>
            </a:r>
            <a:r>
              <a:rPr lang="tr-TR" b="1" dirty="0" smtClean="0"/>
              <a:t>Sigorta</a:t>
            </a:r>
            <a:r>
              <a:rPr lang="tr-TR" sz="3000" dirty="0" smtClean="0"/>
              <a:t>; </a:t>
            </a:r>
            <a:r>
              <a:rPr lang="tr-TR" dirty="0" smtClean="0"/>
              <a:t>Sigorta </a:t>
            </a:r>
            <a:r>
              <a:rPr lang="tr-TR" dirty="0"/>
              <a:t>bedelinin sigorta değerinden az olması durumudur. Eğer sigorta bedeli gerçek değerinin altında gösterilmiş ise eksik sigorta var demektir.</a:t>
            </a:r>
          </a:p>
          <a:p>
            <a:endParaRPr lang="tr-TR" dirty="0"/>
          </a:p>
        </p:txBody>
      </p:sp>
    </p:spTree>
    <p:extLst>
      <p:ext uri="{BB962C8B-B14F-4D97-AF65-F5344CB8AC3E}">
        <p14:creationId xmlns:p14="http://schemas.microsoft.com/office/powerpoint/2010/main" val="1672694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r>
              <a:rPr lang="tr-TR" b="1" dirty="0"/>
              <a:t>ÖRNEK:</a:t>
            </a:r>
          </a:p>
          <a:p>
            <a:pPr marL="0" indent="0">
              <a:buNone/>
            </a:pPr>
            <a:r>
              <a:rPr lang="tr-TR" dirty="0"/>
              <a:t>Sigorta Bedeli =10.000.000 TL</a:t>
            </a:r>
          </a:p>
          <a:p>
            <a:pPr marL="0" indent="0">
              <a:buNone/>
            </a:pPr>
            <a:r>
              <a:rPr lang="tr-TR" dirty="0"/>
              <a:t>Sigorta Değeri=20.000.000 TL ise meydana gelecek 4.000.000.TL’lik hasarda 2.000.000.TL </a:t>
            </a:r>
            <a:r>
              <a:rPr lang="tr-TR" dirty="0" smtClean="0"/>
              <a:t>ödenecektir.</a:t>
            </a:r>
            <a:r>
              <a:rPr lang="tr-TR" sz="4400" dirty="0"/>
              <a:t> </a:t>
            </a:r>
            <a:r>
              <a:rPr lang="tr-TR" dirty="0" smtClean="0"/>
              <a:t>Çünkü </a:t>
            </a:r>
            <a:r>
              <a:rPr lang="tr-TR" dirty="0"/>
              <a:t>malın tamamı değil yarısı sigortalanmıştır.</a:t>
            </a:r>
          </a:p>
          <a:p>
            <a:pPr marL="0" indent="0">
              <a:buNone/>
            </a:pPr>
            <a:r>
              <a:rPr lang="tr-TR" dirty="0"/>
              <a:t>Eksik sigortada, sigortalı malın hasara uğraması hâlinde </a:t>
            </a:r>
            <a:r>
              <a:rPr lang="tr-TR" dirty="0" smtClean="0"/>
              <a:t>;</a:t>
            </a:r>
            <a:endParaRPr lang="tr-TR" sz="4400" dirty="0"/>
          </a:p>
          <a:p>
            <a:pPr lvl="1"/>
            <a:r>
              <a:rPr lang="tr-TR" dirty="0"/>
              <a:t>Tam hasar </a:t>
            </a:r>
            <a:r>
              <a:rPr lang="tr-TR" dirty="0" smtClean="0"/>
              <a:t>meydana </a:t>
            </a:r>
            <a:r>
              <a:rPr lang="tr-TR" dirty="0"/>
              <a:t>gelmişse, poliçede yazılı olan bedel tazminat olarak ödenir.</a:t>
            </a:r>
          </a:p>
          <a:p>
            <a:pPr lvl="1"/>
            <a:r>
              <a:rPr lang="tr-TR" dirty="0"/>
              <a:t>Kısmi hasarda ise </a:t>
            </a:r>
            <a:r>
              <a:rPr lang="tr-TR" dirty="0" smtClean="0"/>
              <a:t>;</a:t>
            </a:r>
            <a:endParaRPr lang="tr-TR" sz="4400" dirty="0"/>
          </a:p>
          <a:p>
            <a:r>
              <a:rPr lang="tr-TR" dirty="0"/>
              <a:t>Tazminat = Hasar x (Sigorta bedeli) /Sigorta Değeri formülü ile hesaplanarak ödenir.</a:t>
            </a:r>
          </a:p>
          <a:p>
            <a:endParaRPr lang="tr-TR" dirty="0"/>
          </a:p>
        </p:txBody>
      </p:sp>
    </p:spTree>
    <p:extLst>
      <p:ext uri="{BB962C8B-B14F-4D97-AF65-F5344CB8AC3E}">
        <p14:creationId xmlns:p14="http://schemas.microsoft.com/office/powerpoint/2010/main" val="2023844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342900" lvl="2" indent="-342900"/>
            <a:r>
              <a:rPr lang="tr-TR" b="1" dirty="0" smtClean="0"/>
              <a:t>Muafiyet; </a:t>
            </a:r>
            <a:r>
              <a:rPr lang="tr-TR" dirty="0"/>
              <a:t>Sigortalının hasarın bir kısmına katılmasıdır. </a:t>
            </a:r>
            <a:endParaRPr lang="tr-TR" b="1" dirty="0"/>
          </a:p>
          <a:p>
            <a:endParaRPr lang="tr-TR" dirty="0"/>
          </a:p>
        </p:txBody>
      </p:sp>
    </p:spTree>
    <p:extLst>
      <p:ext uri="{BB962C8B-B14F-4D97-AF65-F5344CB8AC3E}">
        <p14:creationId xmlns:p14="http://schemas.microsoft.com/office/powerpoint/2010/main" val="370913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algn="just"/>
            <a:r>
              <a:rPr lang="tr-TR" b="1" dirty="0"/>
              <a:t>Sigorta Anlaşmasında Taraflar</a:t>
            </a:r>
          </a:p>
          <a:p>
            <a:pPr lvl="1" algn="just"/>
            <a:r>
              <a:rPr lang="tr-TR" b="1" dirty="0"/>
              <a:t>Sigortacı: </a:t>
            </a:r>
            <a:r>
              <a:rPr lang="tr-TR" dirty="0"/>
              <a:t>Sigorta anlaşmasında riski üstlenerek teminat veren ve tehlikenin gerçekleşmesi hâlinde tazminat ödemeyi taahhüt eden taraftır.</a:t>
            </a:r>
          </a:p>
          <a:p>
            <a:pPr lvl="1" algn="just"/>
            <a:r>
              <a:rPr lang="tr-TR" b="1" dirty="0"/>
              <a:t>Sigortalı: </a:t>
            </a:r>
            <a:r>
              <a:rPr lang="tr-TR" dirty="0"/>
              <a:t>Sigorta anlaşmasında tazminat almaya hak kazanan taraftır</a:t>
            </a:r>
            <a:r>
              <a:rPr lang="tr-TR" dirty="0" smtClean="0"/>
              <a:t>.</a:t>
            </a:r>
            <a:endParaRPr lang="tr-TR" sz="5200" dirty="0"/>
          </a:p>
          <a:p>
            <a:pPr lvl="1" algn="just"/>
            <a:r>
              <a:rPr lang="tr-TR" b="1" dirty="0"/>
              <a:t>Sigorta ettiren: </a:t>
            </a:r>
            <a:r>
              <a:rPr lang="tr-TR" dirty="0"/>
              <a:t>Sigorta anlaşmasının teklifini veren ve gerektirdiği primi ödemekle yükümlü taraftır. Sigortalı ile sigorta ettiren aynı kişi olabileceği gibi, farklı da olabilir.</a:t>
            </a:r>
          </a:p>
          <a:p>
            <a:pPr algn="just"/>
            <a:endParaRPr lang="tr-TR" dirty="0"/>
          </a:p>
        </p:txBody>
      </p:sp>
    </p:spTree>
    <p:extLst>
      <p:ext uri="{BB962C8B-B14F-4D97-AF65-F5344CB8AC3E}">
        <p14:creationId xmlns:p14="http://schemas.microsoft.com/office/powerpoint/2010/main" val="3881710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1" algn="ctr" rtl="0">
              <a:spcBef>
                <a:spcPct val="0"/>
              </a:spcBef>
            </a:pPr>
            <a:r>
              <a:rPr lang="tr-TR" sz="3200" b="1" dirty="0"/>
              <a:t>Sigorta </a:t>
            </a:r>
            <a:r>
              <a:rPr lang="tr-TR" sz="3200" b="1" dirty="0" smtClean="0"/>
              <a:t>Aracıları</a:t>
            </a:r>
            <a:endParaRPr lang="tr-TR" sz="3200" dirty="0"/>
          </a:p>
        </p:txBody>
      </p:sp>
      <p:sp>
        <p:nvSpPr>
          <p:cNvPr id="3" name="İçerik Yer Tutucusu 2"/>
          <p:cNvSpPr>
            <a:spLocks noGrp="1"/>
          </p:cNvSpPr>
          <p:nvPr>
            <p:ph idx="1"/>
          </p:nvPr>
        </p:nvSpPr>
        <p:spPr/>
        <p:txBody>
          <a:bodyPr>
            <a:normAutofit lnSpcReduction="10000"/>
          </a:bodyPr>
          <a:lstStyle/>
          <a:p>
            <a:r>
              <a:rPr lang="tr-TR" dirty="0"/>
              <a:t>Sigorta şirketi ile sigortalı olacak kişi arasında yer alan ve bilgi verip satışı sağlayan kişi veya kurumlardır</a:t>
            </a:r>
            <a:r>
              <a:rPr lang="tr-TR" dirty="0" smtClean="0"/>
              <a:t>.</a:t>
            </a:r>
          </a:p>
          <a:p>
            <a:pPr marL="457200" lvl="2" indent="-457200">
              <a:buFont typeface="+mj-lt"/>
              <a:buAutoNum type="arabicPeriod"/>
            </a:pPr>
            <a:r>
              <a:rPr lang="tr-TR" b="1" dirty="0"/>
              <a:t>Acente</a:t>
            </a:r>
          </a:p>
          <a:p>
            <a:pPr marL="457200" lvl="2" indent="-457200">
              <a:buFont typeface="+mj-lt"/>
              <a:buAutoNum type="arabicPeriod"/>
            </a:pPr>
            <a:r>
              <a:rPr lang="tr-TR" b="1" dirty="0"/>
              <a:t>Yetkili Acente</a:t>
            </a:r>
          </a:p>
          <a:p>
            <a:pPr marL="457200" lvl="2" indent="-457200">
              <a:buFont typeface="+mj-lt"/>
              <a:buAutoNum type="arabicPeriod"/>
            </a:pPr>
            <a:r>
              <a:rPr lang="tr-TR" b="1" dirty="0"/>
              <a:t>Yetkisiz Acente</a:t>
            </a:r>
          </a:p>
          <a:p>
            <a:pPr marL="457200" lvl="2" indent="-457200">
              <a:buFont typeface="+mj-lt"/>
              <a:buAutoNum type="arabicPeriod"/>
            </a:pPr>
            <a:r>
              <a:rPr lang="tr-TR" b="1" dirty="0"/>
              <a:t>Prodüktör</a:t>
            </a:r>
          </a:p>
          <a:p>
            <a:pPr marL="457200" lvl="2" indent="-457200">
              <a:buFont typeface="+mj-lt"/>
              <a:buAutoNum type="arabicPeriod"/>
            </a:pPr>
            <a:r>
              <a:rPr lang="tr-TR" b="1" dirty="0"/>
              <a:t>Sigorta Eksperi</a:t>
            </a:r>
          </a:p>
          <a:p>
            <a:pPr marL="457200" lvl="2" indent="-457200">
              <a:buFont typeface="+mj-lt"/>
              <a:buAutoNum type="arabicPeriod"/>
            </a:pPr>
            <a:r>
              <a:rPr lang="tr-TR" b="1" dirty="0"/>
              <a:t>Reasürans</a:t>
            </a:r>
          </a:p>
          <a:p>
            <a:pPr marL="457200" lvl="2" indent="-457200">
              <a:buFont typeface="+mj-lt"/>
              <a:buAutoNum type="arabicPeriod"/>
            </a:pPr>
            <a:r>
              <a:rPr lang="tr-TR" b="1" dirty="0" err="1"/>
              <a:t>Koasürans</a:t>
            </a:r>
            <a:endParaRPr lang="tr-TR" b="1" dirty="0"/>
          </a:p>
          <a:p>
            <a:endParaRPr lang="tr-TR" dirty="0"/>
          </a:p>
        </p:txBody>
      </p:sp>
    </p:spTree>
    <p:extLst>
      <p:ext uri="{BB962C8B-B14F-4D97-AF65-F5344CB8AC3E}">
        <p14:creationId xmlns:p14="http://schemas.microsoft.com/office/powerpoint/2010/main" val="1267061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457200" lvl="2" indent="-457200" algn="just">
              <a:buFont typeface="+mj-lt"/>
              <a:buAutoNum type="arabicPeriod"/>
            </a:pPr>
            <a:r>
              <a:rPr lang="tr-TR" b="1" dirty="0" smtClean="0"/>
              <a:t>Acente; </a:t>
            </a:r>
            <a:r>
              <a:rPr lang="tr-TR" dirty="0"/>
              <a:t>Sigorta şirketi namına faaliyette bulunan (o şirketi temsil eden), gerçek veya tüzel kişi olarak kurulan istihsal organlarıdır. Kuruluş esaslarınca yetkili veya yetkisiz olarak çalışır.</a:t>
            </a:r>
          </a:p>
          <a:p>
            <a:pPr marL="342900" lvl="2" indent="-342900" algn="just"/>
            <a:endParaRPr lang="tr-TR" b="1" dirty="0"/>
          </a:p>
          <a:p>
            <a:pPr algn="just"/>
            <a:endParaRPr lang="tr-TR" dirty="0"/>
          </a:p>
        </p:txBody>
      </p:sp>
    </p:spTree>
    <p:extLst>
      <p:ext uri="{BB962C8B-B14F-4D97-AF65-F5344CB8AC3E}">
        <p14:creationId xmlns:p14="http://schemas.microsoft.com/office/powerpoint/2010/main" val="782560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457200" lvl="2" indent="-457200" algn="just">
              <a:buFont typeface="+mj-lt"/>
              <a:buAutoNum type="arabicPeriod" startAt="2"/>
            </a:pPr>
            <a:r>
              <a:rPr lang="tr-TR" b="1" dirty="0"/>
              <a:t>Yetkili </a:t>
            </a:r>
            <a:r>
              <a:rPr lang="tr-TR" b="1" dirty="0" smtClean="0"/>
              <a:t>Acente; </a:t>
            </a:r>
            <a:r>
              <a:rPr lang="tr-TR" dirty="0"/>
              <a:t>Sigortalı / sigorta ettirenden teklifi alan, bu bilgilerle poliçeyi düzenleyerek primini tahsil etme yetkisi bulunan, düzenlediği belgeleri noterce onaylanmış kanuni deftere kaydeden ve bu belgelerden tahakkuk eden vergileri, ilgili yerlere yatıran acentedir.</a:t>
            </a:r>
          </a:p>
          <a:p>
            <a:pPr marL="457200" lvl="2" indent="-457200" algn="just">
              <a:buFont typeface="+mj-lt"/>
              <a:buAutoNum type="arabicPeriod" startAt="2"/>
            </a:pPr>
            <a:endParaRPr lang="tr-TR" b="1" dirty="0"/>
          </a:p>
          <a:p>
            <a:pPr algn="just"/>
            <a:endParaRPr lang="tr-TR" dirty="0"/>
          </a:p>
        </p:txBody>
      </p:sp>
    </p:spTree>
    <p:extLst>
      <p:ext uri="{BB962C8B-B14F-4D97-AF65-F5344CB8AC3E}">
        <p14:creationId xmlns:p14="http://schemas.microsoft.com/office/powerpoint/2010/main" val="1876428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SİGORTANIN TANIMI TEMEL KAVRAMLARI VE SİGORTA SÖZLEŞMESİ</a:t>
            </a:r>
          </a:p>
        </p:txBody>
      </p:sp>
      <p:sp>
        <p:nvSpPr>
          <p:cNvPr id="3" name="İçerik Yer Tutucusu 2"/>
          <p:cNvSpPr>
            <a:spLocks noGrp="1"/>
          </p:cNvSpPr>
          <p:nvPr>
            <p:ph idx="1"/>
          </p:nvPr>
        </p:nvSpPr>
        <p:spPr/>
        <p:txBody>
          <a:bodyPr/>
          <a:lstStyle/>
          <a:p>
            <a:pPr marL="342900" lvl="1" indent="-342900">
              <a:buFont typeface="Arial" panose="020B0604020202020204" pitchFamily="34" charset="0"/>
              <a:buChar char="•"/>
            </a:pPr>
            <a:r>
              <a:rPr lang="tr-TR" b="1" dirty="0"/>
              <a:t>Sigortanın </a:t>
            </a:r>
            <a:r>
              <a:rPr lang="tr-TR" b="1" dirty="0" smtClean="0"/>
              <a:t>Tanımı; </a:t>
            </a:r>
            <a:r>
              <a:rPr lang="tr-TR" dirty="0"/>
              <a:t>Sigorta, aynı türden tehlikeyle karşı karşıya olan kişilerin, belirli bir miktar para ödemesi yoluyla toplanan tutarın, sadece o tehlikenin gerçekleşmesi sonucu fiilen zarara uğrayanların zararını karşılamada kullanıldığı, bir risk transfer sistemidir. </a:t>
            </a:r>
            <a:endParaRPr lang="tr-TR" b="1" dirty="0"/>
          </a:p>
          <a:p>
            <a:pPr marL="0" indent="0">
              <a:buNone/>
            </a:pPr>
            <a:endParaRPr lang="tr-TR" dirty="0"/>
          </a:p>
        </p:txBody>
      </p:sp>
    </p:spTree>
    <p:extLst>
      <p:ext uri="{BB962C8B-B14F-4D97-AF65-F5344CB8AC3E}">
        <p14:creationId xmlns:p14="http://schemas.microsoft.com/office/powerpoint/2010/main" val="3514272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457200" lvl="2" indent="-457200" algn="just">
              <a:buFont typeface="+mj-lt"/>
              <a:buAutoNum type="arabicPeriod" startAt="3"/>
            </a:pPr>
            <a:r>
              <a:rPr lang="tr-TR" b="1" dirty="0"/>
              <a:t>Yetkisiz </a:t>
            </a:r>
            <a:r>
              <a:rPr lang="tr-TR" b="1" dirty="0" smtClean="0"/>
              <a:t>Acente; </a:t>
            </a:r>
            <a:r>
              <a:rPr lang="tr-TR" dirty="0"/>
              <a:t>Sigortalı / sigorta ettirenden teklifi alıp, sigortacıya ileterek, sigorta anlaşmasının yapılmasına aracılık eden acentedir. Yetkili acentenin diğer yükümlülükleri bu tip acenteler için geçerli değildir.</a:t>
            </a:r>
          </a:p>
          <a:p>
            <a:pPr marL="457200" lvl="2" indent="-457200" algn="just">
              <a:buFont typeface="+mj-lt"/>
              <a:buAutoNum type="arabicPeriod" startAt="3"/>
            </a:pPr>
            <a:endParaRPr lang="tr-TR" b="1" dirty="0"/>
          </a:p>
          <a:p>
            <a:pPr algn="just"/>
            <a:endParaRPr lang="tr-TR" dirty="0"/>
          </a:p>
        </p:txBody>
      </p:sp>
    </p:spTree>
    <p:extLst>
      <p:ext uri="{BB962C8B-B14F-4D97-AF65-F5344CB8AC3E}">
        <p14:creationId xmlns:p14="http://schemas.microsoft.com/office/powerpoint/2010/main" val="1351354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457200" lvl="2" indent="-457200" algn="just">
              <a:buFont typeface="+mj-lt"/>
              <a:buAutoNum type="arabicPeriod" startAt="4"/>
            </a:pPr>
            <a:r>
              <a:rPr lang="tr-TR" b="1" dirty="0" smtClean="0"/>
              <a:t>Prodüktör; </a:t>
            </a:r>
            <a:r>
              <a:rPr lang="tr-TR" dirty="0"/>
              <a:t>Belli bir sigorta şirketine bağlı olmayan, muhtelif sigorta branşlarında sigorta olmak isteyenleri bilgilendirerek poliçenin hazırlanmasında aracılık eden gerçek veya tüzel kişidir. Acente sigortacının tarafındayken, prodüktör sigortalının tarafındadır.</a:t>
            </a:r>
          </a:p>
          <a:p>
            <a:pPr marL="457200" lvl="2" indent="-457200" algn="just">
              <a:buFont typeface="+mj-lt"/>
              <a:buAutoNum type="arabicPeriod" startAt="4"/>
            </a:pPr>
            <a:endParaRPr lang="tr-TR" b="1" dirty="0"/>
          </a:p>
          <a:p>
            <a:pPr algn="just"/>
            <a:endParaRPr lang="tr-TR" dirty="0"/>
          </a:p>
        </p:txBody>
      </p:sp>
    </p:spTree>
    <p:extLst>
      <p:ext uri="{BB962C8B-B14F-4D97-AF65-F5344CB8AC3E}">
        <p14:creationId xmlns:p14="http://schemas.microsoft.com/office/powerpoint/2010/main" val="2570636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457200" lvl="2" indent="-457200" algn="just">
              <a:buFont typeface="+mj-lt"/>
              <a:buAutoNum type="arabicPeriod" startAt="5"/>
            </a:pPr>
            <a:r>
              <a:rPr lang="tr-TR" b="1" dirty="0"/>
              <a:t>Sigorta </a:t>
            </a:r>
            <a:r>
              <a:rPr lang="tr-TR" b="1" dirty="0" smtClean="0"/>
              <a:t>Eksperi; </a:t>
            </a:r>
            <a:r>
              <a:rPr lang="tr-TR" dirty="0"/>
              <a:t>Sigorta edilen rizikolunun gerçekleşmesi sonucunda ortaya çıkan kayıp ve hasarların miktarının nedenlerini ve niteliklerini belirleyen ve Hazine Müsteşarlığı'ndan aldıkları belgeler ile kendi yönetmelikleri çerçevesinde çalışan gerçek veya tüzel kişilerdir.</a:t>
            </a:r>
          </a:p>
          <a:p>
            <a:pPr marL="457200" lvl="2" indent="-457200" algn="just">
              <a:buFont typeface="+mj-lt"/>
              <a:buAutoNum type="arabicPeriod" startAt="5"/>
            </a:pPr>
            <a:endParaRPr lang="tr-TR" b="1" dirty="0"/>
          </a:p>
          <a:p>
            <a:pPr algn="just"/>
            <a:endParaRPr lang="tr-TR" dirty="0"/>
          </a:p>
        </p:txBody>
      </p:sp>
    </p:spTree>
    <p:extLst>
      <p:ext uri="{BB962C8B-B14F-4D97-AF65-F5344CB8AC3E}">
        <p14:creationId xmlns:p14="http://schemas.microsoft.com/office/powerpoint/2010/main" val="2001685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457200" lvl="2" indent="-457200" algn="just">
              <a:buFont typeface="+mj-lt"/>
              <a:buAutoNum type="arabicPeriod" startAt="6"/>
            </a:pPr>
            <a:r>
              <a:rPr lang="tr-TR" b="1" dirty="0" smtClean="0"/>
              <a:t>Reasürans; </a:t>
            </a:r>
            <a:r>
              <a:rPr lang="tr-TR" dirty="0"/>
              <a:t>Kendi sermayeleri, ihtiyatları, öz varlıkları ile karşılayamayacakları büyük hasar ödemeleri için sigorta şirketleri de kendilerini sigorta ettirirler. Bu işleme reasürans denir. Böylece şirketler riskin bir kısmını kendi üzerlerinde tutup, geri kalan kısmını başka sigorta şirketlerine devreder. Reasürans işlemlerinde riski bu şekilde devreden şirkete </a:t>
            </a:r>
            <a:r>
              <a:rPr lang="tr-TR" b="1" dirty="0"/>
              <a:t>sedan</a:t>
            </a:r>
            <a:r>
              <a:rPr lang="tr-TR" dirty="0"/>
              <a:t>, devir alan şirkete ise </a:t>
            </a:r>
            <a:r>
              <a:rPr lang="tr-TR" b="1" dirty="0"/>
              <a:t>reasürör</a:t>
            </a:r>
            <a:r>
              <a:rPr lang="tr-TR" dirty="0"/>
              <a:t> denir. Sedan şirketin kendi üzerinde tuttuğu kısma </a:t>
            </a:r>
            <a:r>
              <a:rPr lang="tr-TR" b="1" dirty="0"/>
              <a:t>konservasyon</a:t>
            </a:r>
            <a:r>
              <a:rPr lang="tr-TR" dirty="0"/>
              <a:t>, reasüröre devrettiği kısma </a:t>
            </a:r>
            <a:r>
              <a:rPr lang="tr-TR" b="1" dirty="0"/>
              <a:t>sesyon</a:t>
            </a:r>
            <a:r>
              <a:rPr lang="tr-TR" dirty="0"/>
              <a:t> denir. Reasürör şirket de kendisini sigortalama ihtiyacı duyarak, devraldığı riskin bir bölümünü tekrar devrettiğinde, bu işleme </a:t>
            </a:r>
            <a:r>
              <a:rPr lang="tr-TR" b="1" dirty="0"/>
              <a:t>retrosesyon</a:t>
            </a:r>
            <a:r>
              <a:rPr lang="tr-TR" dirty="0"/>
              <a:t> denir.</a:t>
            </a:r>
          </a:p>
          <a:p>
            <a:pPr marL="457200" lvl="2" indent="-457200" algn="just">
              <a:buFont typeface="+mj-lt"/>
              <a:buAutoNum type="arabicPeriod" startAt="6"/>
            </a:pPr>
            <a:endParaRPr lang="tr-TR" b="1" dirty="0"/>
          </a:p>
          <a:p>
            <a:pPr algn="just"/>
            <a:endParaRPr lang="tr-TR" dirty="0"/>
          </a:p>
        </p:txBody>
      </p:sp>
    </p:spTree>
    <p:extLst>
      <p:ext uri="{BB962C8B-B14F-4D97-AF65-F5344CB8AC3E}">
        <p14:creationId xmlns:p14="http://schemas.microsoft.com/office/powerpoint/2010/main" val="448091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457200" lvl="2" indent="-457200" algn="just">
              <a:buFont typeface="+mj-lt"/>
              <a:buAutoNum type="arabicPeriod" startAt="7"/>
            </a:pPr>
            <a:r>
              <a:rPr lang="tr-TR" b="1" dirty="0" err="1" smtClean="0"/>
              <a:t>Koasürans</a:t>
            </a:r>
            <a:r>
              <a:rPr lang="tr-TR" b="1" dirty="0" smtClean="0"/>
              <a:t>; </a:t>
            </a:r>
            <a:r>
              <a:rPr lang="tr-TR" dirty="0"/>
              <a:t>Bir rizikonun birden fazla şirket tarafından, ortaklaşa teminata alınmasıdır. Şirketlerden biri poliçeyi düzenler ve diğer şirketlere kopyalarını gönderir. Poliçeyi düzenleyen şirkete </a:t>
            </a:r>
            <a:r>
              <a:rPr lang="tr-TR" b="1" dirty="0" err="1"/>
              <a:t>jeran</a:t>
            </a:r>
            <a:r>
              <a:rPr lang="tr-TR" dirty="0"/>
              <a:t> denir.</a:t>
            </a:r>
          </a:p>
          <a:p>
            <a:pPr marL="457200" lvl="2" indent="-457200" algn="just">
              <a:buFont typeface="+mj-lt"/>
              <a:buAutoNum type="arabicPeriod" startAt="7"/>
            </a:pPr>
            <a:endParaRPr lang="tr-TR" b="1" dirty="0"/>
          </a:p>
          <a:p>
            <a:pPr algn="just"/>
            <a:endParaRPr lang="tr-TR" dirty="0"/>
          </a:p>
        </p:txBody>
      </p:sp>
    </p:spTree>
    <p:extLst>
      <p:ext uri="{BB962C8B-B14F-4D97-AF65-F5344CB8AC3E}">
        <p14:creationId xmlns:p14="http://schemas.microsoft.com/office/powerpoint/2010/main" val="1430401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1" algn="ctr" rtl="0">
              <a:spcBef>
                <a:spcPct val="0"/>
              </a:spcBef>
            </a:pPr>
            <a:r>
              <a:rPr lang="tr-TR" sz="3500" b="1" dirty="0" smtClean="0"/>
              <a:t>SİGORTA PRENSİPLERİ</a:t>
            </a:r>
            <a:endParaRPr lang="tr-TR" sz="3500" dirty="0"/>
          </a:p>
        </p:txBody>
      </p:sp>
      <p:sp>
        <p:nvSpPr>
          <p:cNvPr id="3" name="İçerik Yer Tutucusu 2"/>
          <p:cNvSpPr>
            <a:spLocks noGrp="1"/>
          </p:cNvSpPr>
          <p:nvPr>
            <p:ph idx="1"/>
          </p:nvPr>
        </p:nvSpPr>
        <p:spPr/>
        <p:txBody>
          <a:bodyPr/>
          <a:lstStyle/>
          <a:p>
            <a:pPr marL="457200" lvl="2" indent="-457200">
              <a:buFont typeface="+mj-lt"/>
              <a:buAutoNum type="arabicPeriod"/>
            </a:pPr>
            <a:r>
              <a:rPr lang="tr-TR" b="1" dirty="0"/>
              <a:t>Azami İyi Niyet Prensibi</a:t>
            </a:r>
          </a:p>
          <a:p>
            <a:pPr marL="457200" lvl="2" indent="-457200">
              <a:buFont typeface="+mj-lt"/>
              <a:buAutoNum type="arabicPeriod"/>
            </a:pPr>
            <a:r>
              <a:rPr lang="tr-TR" b="1" dirty="0"/>
              <a:t>Sigortalanabilir Menfaat Prensibi</a:t>
            </a:r>
          </a:p>
          <a:p>
            <a:pPr marL="457200" lvl="2" indent="-457200">
              <a:buFont typeface="+mj-lt"/>
              <a:buAutoNum type="arabicPeriod"/>
            </a:pPr>
            <a:r>
              <a:rPr lang="tr-TR" b="1" dirty="0"/>
              <a:t>Tazminat Prensibi</a:t>
            </a:r>
          </a:p>
          <a:p>
            <a:pPr marL="457200" lvl="2" indent="-457200">
              <a:buFont typeface="+mj-lt"/>
              <a:buAutoNum type="arabicPeriod"/>
            </a:pPr>
            <a:r>
              <a:rPr lang="tr-TR" b="1" dirty="0"/>
              <a:t>Yakın Neden Prensibi</a:t>
            </a:r>
          </a:p>
          <a:p>
            <a:pPr marL="457200" lvl="2" indent="-457200">
              <a:buFont typeface="+mj-lt"/>
              <a:buAutoNum type="arabicPeriod"/>
            </a:pPr>
            <a:r>
              <a:rPr lang="tr-TR" b="1" dirty="0"/>
              <a:t>Rücu Prensibi</a:t>
            </a:r>
          </a:p>
          <a:p>
            <a:endParaRPr lang="tr-TR" dirty="0"/>
          </a:p>
        </p:txBody>
      </p:sp>
    </p:spTree>
    <p:extLst>
      <p:ext uri="{BB962C8B-B14F-4D97-AF65-F5344CB8AC3E}">
        <p14:creationId xmlns:p14="http://schemas.microsoft.com/office/powerpoint/2010/main" val="2411381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Azami İyi Niyet </a:t>
            </a:r>
            <a:r>
              <a:rPr lang="tr-TR" b="1" dirty="0" smtClean="0"/>
              <a:t>Prensibi</a:t>
            </a:r>
            <a:endParaRPr lang="tr-TR" dirty="0"/>
          </a:p>
        </p:txBody>
      </p:sp>
      <p:sp>
        <p:nvSpPr>
          <p:cNvPr id="3" name="İçerik Yer Tutucusu 2"/>
          <p:cNvSpPr>
            <a:spLocks noGrp="1"/>
          </p:cNvSpPr>
          <p:nvPr>
            <p:ph idx="1"/>
          </p:nvPr>
        </p:nvSpPr>
        <p:spPr/>
        <p:txBody>
          <a:bodyPr/>
          <a:lstStyle/>
          <a:p>
            <a:pPr algn="just"/>
            <a:r>
              <a:rPr lang="tr-TR" dirty="0"/>
              <a:t>Sigorta sözleşmesinde sigortalının beyanı esastır. Sigortalı / sigorta ettiren, teminat altına aldığı nesneye ilişkin tüm bilgileri doğru olarak vermek; aynı şekilde sözleşmeye aracılık eden kişi de neyi, ne şartlar altında aldığı konusunda doğru ve gerçek bilgileri sigortalıya bildirmek zorundadır. </a:t>
            </a:r>
          </a:p>
        </p:txBody>
      </p:sp>
    </p:spTree>
    <p:extLst>
      <p:ext uri="{BB962C8B-B14F-4D97-AF65-F5344CB8AC3E}">
        <p14:creationId xmlns:p14="http://schemas.microsoft.com/office/powerpoint/2010/main" val="197281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b="1" dirty="0"/>
              <a:t>Sigortalanabilir Menfaat </a:t>
            </a:r>
            <a:r>
              <a:rPr lang="tr-TR" b="1" dirty="0" smtClean="0"/>
              <a:t>Prensibi</a:t>
            </a:r>
            <a:endParaRPr lang="tr-TR" b="1" dirty="0"/>
          </a:p>
        </p:txBody>
      </p:sp>
      <p:sp>
        <p:nvSpPr>
          <p:cNvPr id="3" name="İçerik Yer Tutucusu 2"/>
          <p:cNvSpPr>
            <a:spLocks noGrp="1"/>
          </p:cNvSpPr>
          <p:nvPr>
            <p:ph idx="1"/>
          </p:nvPr>
        </p:nvSpPr>
        <p:spPr/>
        <p:txBody>
          <a:bodyPr/>
          <a:lstStyle/>
          <a:p>
            <a:pPr algn="just"/>
            <a:r>
              <a:rPr lang="tr-TR" dirty="0"/>
              <a:t>Sigortalı olabilmek için, tarif edilen rizikonun gerçekleşmesi hâlinde ortaya çıkacak zararın</a:t>
            </a:r>
            <a:r>
              <a:rPr lang="tr-TR" dirty="0" smtClean="0"/>
              <a:t>,</a:t>
            </a:r>
            <a:endParaRPr lang="tr-TR" sz="4400" dirty="0"/>
          </a:p>
          <a:p>
            <a:pPr marL="914400" lvl="2" indent="0" algn="just">
              <a:buNone/>
            </a:pPr>
            <a:r>
              <a:rPr lang="tr-TR" sz="2900" b="1" dirty="0" smtClean="0"/>
              <a:t>-</a:t>
            </a:r>
            <a:r>
              <a:rPr lang="tr-TR" sz="2900" dirty="0" smtClean="0"/>
              <a:t>para </a:t>
            </a:r>
            <a:r>
              <a:rPr lang="tr-TR" sz="2900" dirty="0"/>
              <a:t>ile ölçülebilir olması,</a:t>
            </a:r>
          </a:p>
          <a:p>
            <a:pPr marL="914400" lvl="2" indent="0" algn="just">
              <a:buNone/>
            </a:pPr>
            <a:r>
              <a:rPr lang="tr-TR" sz="2900" b="1" dirty="0" smtClean="0"/>
              <a:t>-</a:t>
            </a:r>
            <a:r>
              <a:rPr lang="tr-TR" sz="2900" dirty="0" smtClean="0"/>
              <a:t>sigortalının </a:t>
            </a:r>
            <a:r>
              <a:rPr lang="tr-TR" sz="2900" dirty="0"/>
              <a:t>kendi varlığından bir eksilme veya borcunu artırma gibi bir netice vermesi şartına bağlanmıştır.</a:t>
            </a:r>
          </a:p>
          <a:p>
            <a:pPr algn="just"/>
            <a:endParaRPr lang="tr-TR" dirty="0"/>
          </a:p>
        </p:txBody>
      </p:sp>
    </p:spTree>
    <p:extLst>
      <p:ext uri="{BB962C8B-B14F-4D97-AF65-F5344CB8AC3E}">
        <p14:creationId xmlns:p14="http://schemas.microsoft.com/office/powerpoint/2010/main" val="239546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2" algn="ctr" rtl="0">
              <a:spcBef>
                <a:spcPct val="0"/>
              </a:spcBef>
            </a:pPr>
            <a:r>
              <a:rPr lang="tr-TR" sz="4400" b="1" dirty="0" smtClean="0"/>
              <a:t>Tazminat Prensibi</a:t>
            </a:r>
            <a:endParaRPr lang="tr-TR" sz="4400" dirty="0"/>
          </a:p>
        </p:txBody>
      </p:sp>
      <p:sp>
        <p:nvSpPr>
          <p:cNvPr id="3" name="İçerik Yer Tutucusu 2"/>
          <p:cNvSpPr>
            <a:spLocks noGrp="1"/>
          </p:cNvSpPr>
          <p:nvPr>
            <p:ph idx="1"/>
          </p:nvPr>
        </p:nvSpPr>
        <p:spPr/>
        <p:txBody>
          <a:bodyPr>
            <a:normAutofit/>
          </a:bodyPr>
          <a:lstStyle/>
          <a:p>
            <a:pPr algn="just"/>
            <a:r>
              <a:rPr lang="tr-TR" dirty="0"/>
              <a:t>Sigortalının, hasar olduğunda zararının karşılanması, sözleşme gereğidir. Bu zararın giderilmesi nakden ödeme şeklinde olabileceği gibi, onarımını üstlenme veya yerine yenisini verme şeklinde de olabilir</a:t>
            </a:r>
            <a:r>
              <a:rPr lang="tr-TR" dirty="0" smtClean="0"/>
              <a:t>.</a:t>
            </a:r>
            <a:endParaRPr lang="tr-TR" dirty="0"/>
          </a:p>
          <a:p>
            <a:pPr algn="just"/>
            <a:r>
              <a:rPr lang="tr-TR" dirty="0"/>
              <a:t>Nakden ödeme haricîndeki seçenekler, sigortalının ve sigortacının mutabık kalması hâlinde olabilir.</a:t>
            </a:r>
          </a:p>
          <a:p>
            <a:pPr algn="just"/>
            <a:endParaRPr lang="tr-TR" dirty="0"/>
          </a:p>
        </p:txBody>
      </p:sp>
    </p:spTree>
    <p:extLst>
      <p:ext uri="{BB962C8B-B14F-4D97-AF65-F5344CB8AC3E}">
        <p14:creationId xmlns:p14="http://schemas.microsoft.com/office/powerpoint/2010/main" val="1251110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2" algn="ctr" rtl="0">
              <a:spcBef>
                <a:spcPct val="0"/>
              </a:spcBef>
            </a:pPr>
            <a:r>
              <a:rPr lang="tr-TR" sz="4400" b="1" dirty="0" smtClean="0"/>
              <a:t>Yakın Neden Prensibi</a:t>
            </a:r>
            <a:endParaRPr lang="tr-TR" sz="4400" dirty="0"/>
          </a:p>
        </p:txBody>
      </p:sp>
      <p:sp>
        <p:nvSpPr>
          <p:cNvPr id="3" name="İçerik Yer Tutucusu 2"/>
          <p:cNvSpPr>
            <a:spLocks noGrp="1"/>
          </p:cNvSpPr>
          <p:nvPr>
            <p:ph idx="1"/>
          </p:nvPr>
        </p:nvSpPr>
        <p:spPr/>
        <p:txBody>
          <a:bodyPr>
            <a:normAutofit fontScale="92500" lnSpcReduction="10000"/>
          </a:bodyPr>
          <a:lstStyle/>
          <a:p>
            <a:pPr algn="just"/>
            <a:r>
              <a:rPr lang="tr-TR" dirty="0"/>
              <a:t>Bir  hasarın  tazmin  edilebilmesi  için,  o  hasarın  poliçede  alınmış  ve  genel  /   özel</a:t>
            </a:r>
          </a:p>
          <a:p>
            <a:pPr algn="just"/>
            <a:r>
              <a:rPr lang="tr-TR" dirty="0"/>
              <a:t>şartlarda belirtilen teminat kapsamına en yakın nedenden ileri gelmesi gerekir</a:t>
            </a:r>
            <a:r>
              <a:rPr lang="tr-TR" dirty="0" smtClean="0"/>
              <a:t>.</a:t>
            </a:r>
            <a:endParaRPr lang="tr-TR" dirty="0"/>
          </a:p>
          <a:p>
            <a:pPr algn="just"/>
            <a:r>
              <a:rPr lang="tr-TR" dirty="0"/>
              <a:t>Örneğin; hırsızlık teminatı verilmiş bir yerde hırsızın kapıyı kırması ve hiçbir şey çalamadan kaçması hâlinde, kapının hasarı da bu poliçe ile ödenecektir. Çünkü hasarın yakın nedeni çalma durumu gerçekleşmemiş olmasına rağmen, hırsızlık olayıdır.</a:t>
            </a:r>
          </a:p>
          <a:p>
            <a:pPr algn="just"/>
            <a:endParaRPr lang="tr-TR" dirty="0"/>
          </a:p>
        </p:txBody>
      </p:sp>
    </p:spTree>
    <p:extLst>
      <p:ext uri="{BB962C8B-B14F-4D97-AF65-F5344CB8AC3E}">
        <p14:creationId xmlns:p14="http://schemas.microsoft.com/office/powerpoint/2010/main" val="1745897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Sigortanın temel işlevi, zararı ekonomik açıdan önemsiz bir duruma getirmektir. Kişiler tek başına karşılayamayacakları zararları bir organizasyon aracılığıyla aralarında paylaşmaktadırlar.</a:t>
            </a:r>
          </a:p>
          <a:p>
            <a:r>
              <a:rPr lang="tr-TR" dirty="0"/>
              <a:t>Bu organizasyon, “sigorta şirketi”, “sigorta ettiren” ve “bir sigorta </a:t>
            </a:r>
            <a:r>
              <a:rPr lang="tr-TR" dirty="0" err="1"/>
              <a:t>sözleşmesi”nden</a:t>
            </a:r>
            <a:r>
              <a:rPr lang="tr-TR" dirty="0"/>
              <a:t> oluşur.</a:t>
            </a:r>
          </a:p>
          <a:p>
            <a:pPr marL="0" indent="0">
              <a:buNone/>
            </a:pPr>
            <a:endParaRPr lang="tr-TR" dirty="0"/>
          </a:p>
        </p:txBody>
      </p:sp>
    </p:spTree>
    <p:extLst>
      <p:ext uri="{BB962C8B-B14F-4D97-AF65-F5344CB8AC3E}">
        <p14:creationId xmlns:p14="http://schemas.microsoft.com/office/powerpoint/2010/main" val="709625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2" algn="ctr" rtl="0">
              <a:spcBef>
                <a:spcPct val="0"/>
              </a:spcBef>
            </a:pPr>
            <a:r>
              <a:rPr lang="tr-TR" sz="4400" b="1" dirty="0"/>
              <a:t>Rücu </a:t>
            </a:r>
            <a:r>
              <a:rPr lang="tr-TR" sz="4400" b="1" dirty="0" smtClean="0"/>
              <a:t>Prensibi</a:t>
            </a:r>
            <a:endParaRPr lang="tr-TR" sz="4400" dirty="0"/>
          </a:p>
        </p:txBody>
      </p:sp>
      <p:sp>
        <p:nvSpPr>
          <p:cNvPr id="3" name="İçerik Yer Tutucusu 2"/>
          <p:cNvSpPr>
            <a:spLocks noGrp="1"/>
          </p:cNvSpPr>
          <p:nvPr>
            <p:ph idx="1"/>
          </p:nvPr>
        </p:nvSpPr>
        <p:spPr/>
        <p:txBody>
          <a:bodyPr>
            <a:normAutofit fontScale="92500" lnSpcReduction="20000"/>
          </a:bodyPr>
          <a:lstStyle/>
          <a:p>
            <a:pPr algn="just"/>
            <a:r>
              <a:rPr lang="tr-TR" dirty="0"/>
              <a:t>Sigortalının uğradığı zararda eğer üçüncü kişilerin kusuru varsa, sigorta şirketi sigortalısına zararı ödedikten sonra, kusurlu taraftan kusuru oranında bu hasarı talep (rücu) eder. Böylelikle sigortalı hem sigorta şirketinden hem de kendisine zarar veren kusurlu taraftan tazminat alarak, haksız kazanç sağlamamış olur. Burada sigorta şirketi sigortalısının talep edebileceği tazminatı almak üzere sigortalısının yerine geçerek, onun yetkilerini kendi devraldığından bu prensip "</a:t>
            </a:r>
            <a:r>
              <a:rPr lang="tr-TR" dirty="0" err="1"/>
              <a:t>Halefiyet</a:t>
            </a:r>
            <a:r>
              <a:rPr lang="tr-TR" dirty="0"/>
              <a:t> Prensibi" olarak da ifade edilmektedir.</a:t>
            </a:r>
          </a:p>
          <a:p>
            <a:pPr algn="just"/>
            <a:endParaRPr lang="tr-TR" dirty="0"/>
          </a:p>
        </p:txBody>
      </p:sp>
    </p:spTree>
    <p:extLst>
      <p:ext uri="{BB962C8B-B14F-4D97-AF65-F5344CB8AC3E}">
        <p14:creationId xmlns:p14="http://schemas.microsoft.com/office/powerpoint/2010/main" val="2936141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1" algn="ctr" rtl="0">
              <a:spcBef>
                <a:spcPct val="0"/>
              </a:spcBef>
            </a:pPr>
            <a:r>
              <a:rPr lang="tr-TR" sz="3200" b="1" dirty="0"/>
              <a:t>Sigorta </a:t>
            </a:r>
            <a:r>
              <a:rPr lang="tr-TR" sz="3200" b="1" dirty="0" smtClean="0"/>
              <a:t>Sözleşmesi</a:t>
            </a:r>
            <a:endParaRPr lang="tr-TR" sz="3200" dirty="0"/>
          </a:p>
        </p:txBody>
      </p:sp>
      <p:sp>
        <p:nvSpPr>
          <p:cNvPr id="3" name="İçerik Yer Tutucusu 2"/>
          <p:cNvSpPr>
            <a:spLocks noGrp="1"/>
          </p:cNvSpPr>
          <p:nvPr>
            <p:ph idx="1"/>
          </p:nvPr>
        </p:nvSpPr>
        <p:spPr/>
        <p:txBody>
          <a:bodyPr>
            <a:noAutofit/>
          </a:bodyPr>
          <a:lstStyle/>
          <a:p>
            <a:pPr algn="just"/>
            <a:r>
              <a:rPr lang="tr-TR" sz="2600" dirty="0"/>
              <a:t>S</a:t>
            </a:r>
            <a:r>
              <a:rPr lang="tr-TR" sz="2600" dirty="0" smtClean="0"/>
              <a:t>igortacının </a:t>
            </a:r>
            <a:r>
              <a:rPr lang="tr-TR" sz="2600" dirty="0"/>
              <a:t>sorumluluğunun başlaması için, sigortalının mutlaka prim ödemesi gerekir. Prim taksitle ödenmesi kararlaştırılmışsa sorumluluğun başlaması için primin bir kısmını ödemiş olması da yeterlidir.</a:t>
            </a:r>
          </a:p>
          <a:p>
            <a:pPr lvl="2" algn="just"/>
            <a:r>
              <a:rPr lang="tr-TR" sz="2600" dirty="0"/>
              <a:t>Sözleşme ile her iki taraf birbirlerine karşılıklı olarak edim yükümlülüğüne altına girer.</a:t>
            </a:r>
          </a:p>
          <a:p>
            <a:pPr lvl="2" algn="just"/>
            <a:r>
              <a:rPr lang="tr-TR" sz="2600" dirty="0"/>
              <a:t>Sigorta sözleşmesini (poliçe) öteki sözleşmelerden ayıran özellik, sigortacının edim yükümlülüğünün gelecekte belirli olmayan olgulara(sigorta edilen menfaatin tehlikeye maruz kalmasına) bağlı olmasıdır.</a:t>
            </a:r>
          </a:p>
          <a:p>
            <a:pPr algn="just"/>
            <a:endParaRPr lang="tr-TR" sz="2600" dirty="0"/>
          </a:p>
        </p:txBody>
      </p:sp>
    </p:spTree>
    <p:extLst>
      <p:ext uri="{BB962C8B-B14F-4D97-AF65-F5344CB8AC3E}">
        <p14:creationId xmlns:p14="http://schemas.microsoft.com/office/powerpoint/2010/main" val="3126100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2" algn="ctr" rtl="0">
              <a:spcBef>
                <a:spcPct val="0"/>
              </a:spcBef>
            </a:pPr>
            <a:r>
              <a:rPr lang="tr-TR" sz="3200" b="1" dirty="0"/>
              <a:t>Sigortacının Yükümlülükleri</a:t>
            </a:r>
            <a:br>
              <a:rPr lang="tr-TR" sz="3200" b="1" dirty="0"/>
            </a:br>
            <a:endParaRPr lang="tr-TR" sz="3200" dirty="0"/>
          </a:p>
        </p:txBody>
      </p:sp>
      <p:sp>
        <p:nvSpPr>
          <p:cNvPr id="3" name="İçerik Yer Tutucusu 2"/>
          <p:cNvSpPr>
            <a:spLocks noGrp="1"/>
          </p:cNvSpPr>
          <p:nvPr>
            <p:ph idx="1"/>
          </p:nvPr>
        </p:nvSpPr>
        <p:spPr/>
        <p:txBody>
          <a:bodyPr/>
          <a:lstStyle/>
          <a:p>
            <a:r>
              <a:rPr lang="tr-TR" b="1" dirty="0"/>
              <a:t>Tazminat ödeme yükümlüğü: </a:t>
            </a:r>
            <a:r>
              <a:rPr lang="tr-TR" dirty="0"/>
              <a:t>Hasar tazminatı kural olarak nakden ve defaten ödenir. Anlaşmazlık hâlinde yenisi sağlanarak da hasar karşılanabilir. Hayat sigortalarında toplu ödeme ve gelir bağlama şeklinde tazminat ödemesi yapılır.</a:t>
            </a:r>
          </a:p>
          <a:p>
            <a:r>
              <a:rPr lang="tr-TR" b="1" dirty="0"/>
              <a:t>Sigorta poliçesi düzenleme ve verme </a:t>
            </a:r>
            <a:r>
              <a:rPr lang="tr-TR" b="1" dirty="0" smtClean="0"/>
              <a:t>yükümlülüğü:</a:t>
            </a:r>
            <a:endParaRPr lang="tr-TR" b="1" dirty="0"/>
          </a:p>
        </p:txBody>
      </p:sp>
    </p:spTree>
    <p:extLst>
      <p:ext uri="{BB962C8B-B14F-4D97-AF65-F5344CB8AC3E}">
        <p14:creationId xmlns:p14="http://schemas.microsoft.com/office/powerpoint/2010/main" val="1441481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t>Sigortalının Yükümlülükleri</a:t>
            </a:r>
          </a:p>
        </p:txBody>
      </p:sp>
      <p:sp>
        <p:nvSpPr>
          <p:cNvPr id="3" name="İçerik Yer Tutucusu 2"/>
          <p:cNvSpPr>
            <a:spLocks noGrp="1"/>
          </p:cNvSpPr>
          <p:nvPr>
            <p:ph idx="1"/>
          </p:nvPr>
        </p:nvSpPr>
        <p:spPr/>
        <p:txBody>
          <a:bodyPr>
            <a:normAutofit fontScale="70000" lnSpcReduction="20000"/>
          </a:bodyPr>
          <a:lstStyle/>
          <a:p>
            <a:pPr algn="just"/>
            <a:r>
              <a:rPr lang="tr-TR" b="1" dirty="0"/>
              <a:t>Prim ödeme yükümlülüğü: </a:t>
            </a:r>
            <a:r>
              <a:rPr lang="tr-TR" dirty="0"/>
              <a:t>Sigorta sözleşmesi yapılır yapılmaz saptanan prim tutarı veya taksitle ödeme şartı koyulmuşsa ilk taksiti sözleşme anında ödenmelidir.</a:t>
            </a:r>
          </a:p>
          <a:p>
            <a:pPr algn="just"/>
            <a:r>
              <a:rPr lang="tr-TR" b="1" dirty="0"/>
              <a:t>Sigorta ettirenin ihbar yükümlülüğü: </a:t>
            </a:r>
            <a:r>
              <a:rPr lang="tr-TR" dirty="0"/>
              <a:t>Sigorta ettiren kimse sözleşme yapılırken gerekli olan bilgileri, malını mülkünü, malı ile arasındaki menfaat ilişkisini teklif name denilen soru formu ile sigortacıya açıklamakla, sigorta müddeti içindeki değişiklikleri bildirmekle ve hasar olduğunda şirkete beş gün içinde ihbar etmekle yükümlüdür.</a:t>
            </a:r>
          </a:p>
          <a:p>
            <a:pPr algn="just"/>
            <a:r>
              <a:rPr lang="tr-TR" b="1" dirty="0"/>
              <a:t>Koruma önlemleri alma yükümlülüğü: </a:t>
            </a:r>
            <a:r>
              <a:rPr lang="tr-TR" dirty="0"/>
              <a:t>Sigortalı hasarı önlemeye ve azaltmaya yarayacak tüm önlemleri almakla yükümlüdür.</a:t>
            </a:r>
          </a:p>
          <a:p>
            <a:pPr algn="just"/>
            <a:r>
              <a:rPr lang="tr-TR" b="1" dirty="0"/>
              <a:t>Sigortalının muayene ettirmeye izin verme yükümlülüğü: </a:t>
            </a:r>
            <a:r>
              <a:rPr lang="tr-TR" dirty="0"/>
              <a:t>Sigortalı gerek sigortalanan menfaatin konusu olan malın değerini araştırmak için gerekse hasar anında ödenecek tazminatın tespit edilebilmesi için malının muayenesine izin vermekle yükümlüdür.</a:t>
            </a:r>
          </a:p>
          <a:p>
            <a:pPr algn="just"/>
            <a:endParaRPr lang="tr-TR" dirty="0"/>
          </a:p>
        </p:txBody>
      </p:sp>
    </p:spTree>
    <p:extLst>
      <p:ext uri="{BB962C8B-B14F-4D97-AF65-F5344CB8AC3E}">
        <p14:creationId xmlns:p14="http://schemas.microsoft.com/office/powerpoint/2010/main" val="1710539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Nakliyat Sigorta Sözleşmesi</a:t>
            </a:r>
          </a:p>
        </p:txBody>
      </p:sp>
      <p:sp>
        <p:nvSpPr>
          <p:cNvPr id="3" name="İçerik Yer Tutucusu 2"/>
          <p:cNvSpPr>
            <a:spLocks noGrp="1"/>
          </p:cNvSpPr>
          <p:nvPr>
            <p:ph idx="1"/>
          </p:nvPr>
        </p:nvSpPr>
        <p:spPr/>
        <p:txBody>
          <a:bodyPr/>
          <a:lstStyle/>
          <a:p>
            <a:pPr algn="just"/>
            <a:r>
              <a:rPr lang="tr-TR" dirty="0"/>
              <a:t>Nakliyat sigorta sözleşmesi, genellikle ithalat ve ihracat sevkiyatlarında büyük bir ticari işletmenin bir yıl boyunca bütün sevkiyatlarını teminat altına alan bir sözleşmedir</a:t>
            </a:r>
            <a:r>
              <a:rPr lang="tr-TR" dirty="0" smtClean="0"/>
              <a:t>.</a:t>
            </a:r>
            <a:endParaRPr lang="tr-TR" dirty="0"/>
          </a:p>
          <a:p>
            <a:pPr algn="just"/>
            <a:r>
              <a:rPr lang="tr-TR" dirty="0"/>
              <a:t>Aynı zamanda yurt içinde yapılan sevkiyatlar içinde sözleşme düzenlenebilir.</a:t>
            </a:r>
          </a:p>
          <a:p>
            <a:pPr algn="just"/>
            <a:endParaRPr lang="tr-TR" dirty="0"/>
          </a:p>
        </p:txBody>
      </p:sp>
    </p:spTree>
    <p:extLst>
      <p:ext uri="{BB962C8B-B14F-4D97-AF65-F5344CB8AC3E}">
        <p14:creationId xmlns:p14="http://schemas.microsoft.com/office/powerpoint/2010/main" val="3824838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3" algn="ctr" rtl="0">
              <a:spcBef>
                <a:spcPct val="0"/>
              </a:spcBef>
            </a:pPr>
            <a:r>
              <a:rPr lang="tr-TR" sz="3200" b="1" dirty="0"/>
              <a:t>Sigortalıya Sağladığı </a:t>
            </a:r>
            <a:r>
              <a:rPr lang="tr-TR" sz="3200" b="1" dirty="0" smtClean="0"/>
              <a:t>Avantajlar</a:t>
            </a:r>
            <a:endParaRPr lang="tr-TR" sz="3200" dirty="0"/>
          </a:p>
        </p:txBody>
      </p:sp>
      <p:sp>
        <p:nvSpPr>
          <p:cNvPr id="3" name="İçerik Yer Tutucusu 2"/>
          <p:cNvSpPr>
            <a:spLocks noGrp="1"/>
          </p:cNvSpPr>
          <p:nvPr>
            <p:ph idx="1"/>
          </p:nvPr>
        </p:nvSpPr>
        <p:spPr/>
        <p:txBody>
          <a:bodyPr/>
          <a:lstStyle/>
          <a:p>
            <a:r>
              <a:rPr lang="tr-TR" dirty="0"/>
              <a:t>Yıllık kapasiteye göre (sigorta bedelleri </a:t>
            </a:r>
            <a:r>
              <a:rPr lang="tr-TR" dirty="0" err="1"/>
              <a:t>itbariyle</a:t>
            </a:r>
            <a:r>
              <a:rPr lang="tr-TR" dirty="0"/>
              <a:t>) sigorta fiyatlarında indirim sağlar.</a:t>
            </a:r>
          </a:p>
          <a:p>
            <a:r>
              <a:rPr lang="tr-TR" dirty="0"/>
              <a:t>Belli limitlere kadar sigortalının geç bildirimde bulunması, sigortalının haklarını zedelemez.</a:t>
            </a:r>
          </a:p>
          <a:p>
            <a:r>
              <a:rPr lang="tr-TR" dirty="0"/>
              <a:t>Uygulanacak sigorta fiyatı sayısını azaltır.</a:t>
            </a:r>
          </a:p>
          <a:p>
            <a:endParaRPr lang="tr-TR" dirty="0"/>
          </a:p>
        </p:txBody>
      </p:sp>
    </p:spTree>
    <p:extLst>
      <p:ext uri="{BB962C8B-B14F-4D97-AF65-F5344CB8AC3E}">
        <p14:creationId xmlns:p14="http://schemas.microsoft.com/office/powerpoint/2010/main" val="213355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0000" lnSpcReduction="20000"/>
          </a:bodyPr>
          <a:lstStyle/>
          <a:p>
            <a:pPr marL="514350" lvl="0" indent="-514350">
              <a:buFont typeface="+mj-lt"/>
              <a:buAutoNum type="arabicPeriod"/>
            </a:pPr>
            <a:r>
              <a:rPr lang="tr-TR" b="1" dirty="0"/>
              <a:t>(  )	</a:t>
            </a:r>
            <a:r>
              <a:rPr lang="tr-TR" dirty="0"/>
              <a:t>Sigorta bir risk transfer sistemi </a:t>
            </a:r>
            <a:r>
              <a:rPr lang="tr-TR" b="1" u="heavy" dirty="0"/>
              <a:t>değildir</a:t>
            </a:r>
            <a:r>
              <a:rPr lang="tr-TR" b="1" u="heavy" dirty="0" smtClean="0"/>
              <a:t>.</a:t>
            </a:r>
            <a:endParaRPr lang="tr-TR" dirty="0"/>
          </a:p>
          <a:p>
            <a:pPr marL="514350" lvl="0" indent="-514350">
              <a:buFont typeface="+mj-lt"/>
              <a:buAutoNum type="arabicPeriod"/>
            </a:pPr>
            <a:r>
              <a:rPr lang="tr-TR" b="1" dirty="0"/>
              <a:t>(  )	</a:t>
            </a:r>
            <a:r>
              <a:rPr lang="tr-TR" dirty="0"/>
              <a:t>Riziko, bir kimsenin para ile ölçülebilir menfaatini tehdit eden tehlikedir</a:t>
            </a:r>
            <a:r>
              <a:rPr lang="tr-TR" dirty="0" smtClean="0"/>
              <a:t>.</a:t>
            </a:r>
            <a:endParaRPr lang="tr-TR" dirty="0"/>
          </a:p>
          <a:p>
            <a:pPr marL="514350" lvl="0" indent="-514350">
              <a:buFont typeface="+mj-lt"/>
              <a:buAutoNum type="arabicPeriod"/>
            </a:pPr>
            <a:r>
              <a:rPr lang="tr-TR" b="1" dirty="0"/>
              <a:t>(  )	</a:t>
            </a:r>
            <a:r>
              <a:rPr lang="tr-TR" dirty="0"/>
              <a:t>Bütün zeyilnamelerde ekstra prim ödenir</a:t>
            </a:r>
            <a:r>
              <a:rPr lang="tr-TR" dirty="0" smtClean="0"/>
              <a:t>.</a:t>
            </a:r>
            <a:endParaRPr lang="tr-TR" dirty="0"/>
          </a:p>
          <a:p>
            <a:pPr marL="514350" lvl="0" indent="-514350">
              <a:buFont typeface="+mj-lt"/>
              <a:buAutoNum type="arabicPeriod"/>
            </a:pPr>
            <a:r>
              <a:rPr lang="tr-TR" b="1" dirty="0"/>
              <a:t>(  )	</a:t>
            </a:r>
            <a:r>
              <a:rPr lang="tr-TR" dirty="0"/>
              <a:t>Sigorta bedeli poliçede yazan meblağın dışında belirlenir</a:t>
            </a:r>
            <a:r>
              <a:rPr lang="tr-TR" dirty="0" smtClean="0"/>
              <a:t>.</a:t>
            </a:r>
            <a:endParaRPr lang="tr-TR" dirty="0"/>
          </a:p>
          <a:p>
            <a:pPr marL="514350" lvl="0" indent="-514350">
              <a:buFont typeface="+mj-lt"/>
              <a:buAutoNum type="arabicPeriod"/>
            </a:pPr>
            <a:r>
              <a:rPr lang="tr-TR" b="1" dirty="0"/>
              <a:t>(  )	</a:t>
            </a:r>
            <a:r>
              <a:rPr lang="tr-TR" dirty="0"/>
              <a:t>Sigorta primi, sigortacının hasar hâlinde ödeyeceği tazminata karşılık olarak sigorta ettiren tarafından peşinen veya taksitle ödenen ücrettir</a:t>
            </a:r>
            <a:r>
              <a:rPr lang="tr-TR" dirty="0" smtClean="0"/>
              <a:t>.</a:t>
            </a:r>
            <a:endParaRPr lang="tr-TR" dirty="0"/>
          </a:p>
          <a:p>
            <a:pPr marL="514350" lvl="0" indent="-514350">
              <a:buFont typeface="+mj-lt"/>
              <a:buAutoNum type="arabicPeriod"/>
            </a:pPr>
            <a:r>
              <a:rPr lang="tr-TR" b="1" dirty="0"/>
              <a:t>(  )	</a:t>
            </a:r>
            <a:r>
              <a:rPr lang="tr-TR" dirty="0"/>
              <a:t>Eğer  sigorta  bedeli  gerçek değerinin altında  gösterilmiş  ise eksik sigortadan </a:t>
            </a:r>
            <a:r>
              <a:rPr lang="tr-TR" dirty="0" smtClean="0"/>
              <a:t>söz </a:t>
            </a:r>
            <a:r>
              <a:rPr lang="tr-TR" b="1" u="heavy" dirty="0" smtClean="0"/>
              <a:t>edilemez.</a:t>
            </a:r>
            <a:endParaRPr lang="tr-TR" dirty="0"/>
          </a:p>
          <a:p>
            <a:pPr marL="514350" lvl="0" indent="-514350">
              <a:buFont typeface="+mj-lt"/>
              <a:buAutoNum type="arabicPeriod"/>
            </a:pPr>
            <a:r>
              <a:rPr lang="tr-TR" b="1" dirty="0"/>
              <a:t>(  )	</a:t>
            </a:r>
            <a:r>
              <a:rPr lang="tr-TR" dirty="0" err="1"/>
              <a:t>Koasürans</a:t>
            </a:r>
            <a:r>
              <a:rPr lang="tr-TR" dirty="0"/>
              <a:t>,   bir   rizikonun   birden   fazla   şirket   tarafından,  ortaklaşa  teminata alınmasıdır</a:t>
            </a:r>
            <a:r>
              <a:rPr lang="tr-TR" dirty="0" smtClean="0"/>
              <a:t>.</a:t>
            </a:r>
            <a:endParaRPr lang="tr-TR" dirty="0"/>
          </a:p>
          <a:p>
            <a:pPr marL="514350" lvl="0" indent="-514350">
              <a:buFont typeface="+mj-lt"/>
              <a:buAutoNum type="arabicPeriod"/>
            </a:pPr>
            <a:r>
              <a:rPr lang="tr-TR" b="1" dirty="0"/>
              <a:t>(  )	</a:t>
            </a:r>
            <a:r>
              <a:rPr lang="tr-TR" dirty="0"/>
              <a:t>Sigortalı, zarar verenden, sigortacı  tarafından tazmin  edilen aynı  zarar  ziyan için ikinci kez tazminat isteme yoluna gidebilir.</a:t>
            </a:r>
          </a:p>
          <a:p>
            <a:endParaRPr lang="tr-TR" dirty="0"/>
          </a:p>
        </p:txBody>
      </p:sp>
    </p:spTree>
    <p:extLst>
      <p:ext uri="{BB962C8B-B14F-4D97-AF65-F5344CB8AC3E}">
        <p14:creationId xmlns:p14="http://schemas.microsoft.com/office/powerpoint/2010/main" val="3079210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NAKLİYAT </a:t>
            </a:r>
            <a:r>
              <a:rPr lang="tr-TR" b="1" dirty="0" smtClean="0"/>
              <a:t>SİGORTALARI</a:t>
            </a:r>
            <a:endParaRPr lang="tr-TR" dirty="0"/>
          </a:p>
        </p:txBody>
      </p:sp>
      <p:sp>
        <p:nvSpPr>
          <p:cNvPr id="3" name="İçerik Yer Tutucusu 2"/>
          <p:cNvSpPr>
            <a:spLocks noGrp="1"/>
          </p:cNvSpPr>
          <p:nvPr>
            <p:ph idx="1"/>
          </p:nvPr>
        </p:nvSpPr>
        <p:spPr/>
        <p:txBody>
          <a:bodyPr>
            <a:normAutofit/>
          </a:bodyPr>
          <a:lstStyle/>
          <a:p>
            <a:r>
              <a:rPr lang="tr-TR" dirty="0"/>
              <a:t>Aynı branşa girdikleri hâlde sigorta konuları ve teminatları bakımından çok önemli farklılıklar gösteren bu sigortalar dört ayrı başlık altında açıklanmıştır</a:t>
            </a:r>
            <a:r>
              <a:rPr lang="tr-TR" dirty="0" smtClean="0"/>
              <a:t>.</a:t>
            </a:r>
            <a:endParaRPr lang="tr-TR" sz="4400" dirty="0"/>
          </a:p>
          <a:p>
            <a:pPr marL="971550" lvl="1" indent="-514350">
              <a:buFont typeface="+mj-lt"/>
              <a:buAutoNum type="arabicPeriod"/>
            </a:pPr>
            <a:r>
              <a:rPr lang="tr-TR" dirty="0"/>
              <a:t>Emtia nakliyat </a:t>
            </a:r>
            <a:r>
              <a:rPr lang="tr-TR" dirty="0" err="1"/>
              <a:t>sigortalari</a:t>
            </a:r>
            <a:endParaRPr lang="tr-TR" dirty="0"/>
          </a:p>
          <a:p>
            <a:pPr marL="971550" lvl="1" indent="-514350">
              <a:buFont typeface="+mj-lt"/>
              <a:buAutoNum type="arabicPeriod"/>
            </a:pPr>
            <a:r>
              <a:rPr lang="tr-TR" dirty="0"/>
              <a:t>Kıymet nakliyat </a:t>
            </a:r>
            <a:r>
              <a:rPr lang="tr-TR" dirty="0" err="1"/>
              <a:t>sigortalari</a:t>
            </a:r>
            <a:endParaRPr lang="tr-TR" dirty="0"/>
          </a:p>
          <a:p>
            <a:pPr marL="971550" lvl="1" indent="-514350">
              <a:buFont typeface="+mj-lt"/>
              <a:buAutoNum type="arabicPeriod"/>
            </a:pPr>
            <a:r>
              <a:rPr lang="tr-TR" dirty="0"/>
              <a:t>Tekne sigortaları</a:t>
            </a:r>
          </a:p>
          <a:p>
            <a:pPr marL="971550" lvl="1" indent="-514350">
              <a:buFont typeface="+mj-lt"/>
              <a:buAutoNum type="arabicPeriod"/>
            </a:pPr>
            <a:r>
              <a:rPr lang="tr-TR" dirty="0"/>
              <a:t>Taşıyıcının sorumluluğu (CMR) sigortaları</a:t>
            </a:r>
          </a:p>
          <a:p>
            <a:endParaRPr lang="tr-TR" dirty="0"/>
          </a:p>
        </p:txBody>
      </p:sp>
    </p:spTree>
    <p:extLst>
      <p:ext uri="{BB962C8B-B14F-4D97-AF65-F5344CB8AC3E}">
        <p14:creationId xmlns:p14="http://schemas.microsoft.com/office/powerpoint/2010/main" val="3491432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1" algn="ctr" rtl="0">
              <a:spcBef>
                <a:spcPct val="0"/>
              </a:spcBef>
            </a:pPr>
            <a:r>
              <a:rPr lang="tr-TR" sz="3200" b="1" dirty="0"/>
              <a:t>Emtia Nakliyat </a:t>
            </a:r>
            <a:r>
              <a:rPr lang="tr-TR" sz="3200" b="1" dirty="0" smtClean="0"/>
              <a:t>Sigortaları</a:t>
            </a:r>
            <a:endParaRPr lang="tr-TR" sz="3200" dirty="0"/>
          </a:p>
        </p:txBody>
      </p:sp>
      <p:sp>
        <p:nvSpPr>
          <p:cNvPr id="3" name="İçerik Yer Tutucusu 2"/>
          <p:cNvSpPr>
            <a:spLocks noGrp="1"/>
          </p:cNvSpPr>
          <p:nvPr>
            <p:ph idx="1"/>
          </p:nvPr>
        </p:nvSpPr>
        <p:spPr/>
        <p:txBody>
          <a:bodyPr/>
          <a:lstStyle/>
          <a:p>
            <a:pPr algn="just"/>
            <a:r>
              <a:rPr lang="tr-TR" dirty="0"/>
              <a:t>Kara, deniz, hava ve demir yoluyla bir yerden diğer bir yer taşınmakta olan her türlü yükün, taşınmaları sırasında karşılaşabilecekleri tehlikelerden kaynaklanan hasarlara karşı teminat sağlamaktadır</a:t>
            </a:r>
            <a:r>
              <a:rPr lang="tr-TR" dirty="0" smtClean="0"/>
              <a:t>. </a:t>
            </a:r>
            <a:r>
              <a:rPr lang="tr-TR" dirty="0"/>
              <a:t>E</a:t>
            </a:r>
            <a:r>
              <a:rPr lang="tr-TR" dirty="0" smtClean="0"/>
              <a:t>mtia </a:t>
            </a:r>
            <a:r>
              <a:rPr lang="tr-TR" dirty="0"/>
              <a:t>sigorta poliçesine gereksinim duyulan </a:t>
            </a:r>
            <a:r>
              <a:rPr lang="tr-TR" dirty="0" smtClean="0"/>
              <a:t>alanlar;</a:t>
            </a:r>
          </a:p>
          <a:p>
            <a:pPr lvl="2" algn="just"/>
            <a:r>
              <a:rPr lang="tr-TR" dirty="0"/>
              <a:t>Dâhilî taşımacılık</a:t>
            </a:r>
          </a:p>
          <a:p>
            <a:pPr lvl="2" algn="just"/>
            <a:r>
              <a:rPr lang="tr-TR" dirty="0"/>
              <a:t>İhracatta taşımacılık</a:t>
            </a:r>
          </a:p>
          <a:p>
            <a:pPr lvl="2" algn="just"/>
            <a:r>
              <a:rPr lang="tr-TR" dirty="0"/>
              <a:t>İthalatta taşımacılık</a:t>
            </a:r>
          </a:p>
          <a:p>
            <a:pPr algn="just"/>
            <a:endParaRPr lang="tr-TR" dirty="0"/>
          </a:p>
          <a:p>
            <a:pPr algn="just"/>
            <a:endParaRPr lang="tr-TR" dirty="0"/>
          </a:p>
        </p:txBody>
      </p:sp>
    </p:spTree>
    <p:extLst>
      <p:ext uri="{BB962C8B-B14F-4D97-AF65-F5344CB8AC3E}">
        <p14:creationId xmlns:p14="http://schemas.microsoft.com/office/powerpoint/2010/main" val="2413402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2" algn="ctr" rtl="0">
              <a:spcBef>
                <a:spcPct val="0"/>
              </a:spcBef>
            </a:pPr>
            <a:r>
              <a:rPr lang="tr-TR" sz="3200" b="1" dirty="0">
                <a:latin typeface="+mj-lt"/>
              </a:rPr>
              <a:t>Satış Sözleşmesi ve </a:t>
            </a:r>
            <a:r>
              <a:rPr lang="tr-TR" sz="3200" b="1" dirty="0" smtClean="0">
                <a:latin typeface="+mj-lt"/>
              </a:rPr>
              <a:t>Sigorta</a:t>
            </a:r>
            <a:endParaRPr lang="tr-TR" sz="3200" dirty="0">
              <a:latin typeface="+mj-lt"/>
            </a:endParaRPr>
          </a:p>
        </p:txBody>
      </p:sp>
      <p:sp>
        <p:nvSpPr>
          <p:cNvPr id="3" name="İçerik Yer Tutucusu 2"/>
          <p:cNvSpPr>
            <a:spLocks noGrp="1"/>
          </p:cNvSpPr>
          <p:nvPr>
            <p:ph idx="1"/>
          </p:nvPr>
        </p:nvSpPr>
        <p:spPr/>
        <p:txBody>
          <a:bodyPr/>
          <a:lstStyle/>
          <a:p>
            <a:pPr algn="just"/>
            <a:r>
              <a:rPr lang="tr-TR" dirty="0"/>
              <a:t>Satış sözleşmesinin tarafları “alıcı” ve “</a:t>
            </a:r>
            <a:r>
              <a:rPr lang="tr-TR" dirty="0" err="1"/>
              <a:t>satıcı”dır</a:t>
            </a:r>
            <a:r>
              <a:rPr lang="tr-TR" dirty="0"/>
              <a:t>. Bu sözleşmenin sigortacı açısından önemi, yük sigortalarında sigorta yaptırma yükümlülüğünün hangi tarafa düştüğünün ve sigortalanabilir menfaatin sahibinin belirlenmesidir</a:t>
            </a:r>
            <a:r>
              <a:rPr lang="tr-TR" dirty="0" smtClean="0"/>
              <a:t>.</a:t>
            </a:r>
            <a:r>
              <a:rPr lang="tr-TR" dirty="0"/>
              <a:t> Uygulamada değişik isimler altında çeşitli satış sözleşmeleri söz konusu olabilmekteyse de başlıca dört tip satış sözleşmesine rastlanmaktadır:</a:t>
            </a:r>
          </a:p>
          <a:p>
            <a:pPr algn="just"/>
            <a:endParaRPr lang="tr-TR" dirty="0"/>
          </a:p>
          <a:p>
            <a:pPr algn="just"/>
            <a:endParaRPr lang="tr-TR" dirty="0"/>
          </a:p>
        </p:txBody>
      </p:sp>
    </p:spTree>
    <p:extLst>
      <p:ext uri="{BB962C8B-B14F-4D97-AF65-F5344CB8AC3E}">
        <p14:creationId xmlns:p14="http://schemas.microsoft.com/office/powerpoint/2010/main" val="3919354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a:t>Bir sigorta sözleşmesinde; bir tarafta sigorta teminatı veren, ilgili kanun ve mevzuata göre sigortacılık faaliyetinde bulunmaya yasal olarak yetkili bulunan “sigortacı”, diğer  tarafta da tehlikeyle karşı karşıya olan “sigorta ettiren” bulunmaktadır</a:t>
            </a:r>
            <a:r>
              <a:rPr lang="tr-TR" dirty="0" smtClean="0"/>
              <a:t>.</a:t>
            </a:r>
          </a:p>
          <a:p>
            <a:r>
              <a:rPr lang="tr-TR" dirty="0"/>
              <a:t>Sigortacının sigortalıyı koruma yükümlülüğüne karşılık, sigortalının da sözleşme ile saptanan prim adı altındaki bir meblağı ödeme yükümlülüğü bulunmaktadır.</a:t>
            </a:r>
          </a:p>
          <a:p>
            <a:endParaRPr lang="tr-TR" dirty="0"/>
          </a:p>
        </p:txBody>
      </p:sp>
    </p:spTree>
    <p:extLst>
      <p:ext uri="{BB962C8B-B14F-4D97-AF65-F5344CB8AC3E}">
        <p14:creationId xmlns:p14="http://schemas.microsoft.com/office/powerpoint/2010/main" val="2953715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t>FAS-</a:t>
            </a:r>
            <a:r>
              <a:rPr lang="tr-TR" sz="3200" b="1" dirty="0" err="1"/>
              <a:t>Free</a:t>
            </a:r>
            <a:r>
              <a:rPr lang="tr-TR" sz="3200" b="1" dirty="0"/>
              <a:t> </a:t>
            </a:r>
            <a:r>
              <a:rPr lang="tr-TR" sz="3200" b="1" dirty="0" err="1"/>
              <a:t>Alongside</a:t>
            </a:r>
            <a:r>
              <a:rPr lang="tr-TR" sz="3200" b="1" dirty="0"/>
              <a:t> </a:t>
            </a:r>
            <a:r>
              <a:rPr lang="tr-TR" sz="3200" b="1" dirty="0" err="1"/>
              <a:t>Ship</a:t>
            </a:r>
            <a:endParaRPr lang="tr-TR" sz="3200" b="1" dirty="0"/>
          </a:p>
        </p:txBody>
      </p:sp>
      <p:sp>
        <p:nvSpPr>
          <p:cNvPr id="3" name="İçerik Yer Tutucusu 2"/>
          <p:cNvSpPr>
            <a:spLocks noGrp="1"/>
          </p:cNvSpPr>
          <p:nvPr>
            <p:ph idx="1"/>
          </p:nvPr>
        </p:nvSpPr>
        <p:spPr/>
        <p:txBody>
          <a:bodyPr/>
          <a:lstStyle/>
          <a:p>
            <a:pPr algn="just"/>
            <a:r>
              <a:rPr lang="tr-TR" dirty="0" smtClean="0"/>
              <a:t>Satıcının </a:t>
            </a:r>
            <a:r>
              <a:rPr lang="tr-TR" dirty="0"/>
              <a:t>ismi belirtilen limandaki geminin yanında teslimatı gerçekleştirmesi anlamına </a:t>
            </a:r>
            <a:r>
              <a:rPr lang="tr-TR" dirty="0" smtClean="0"/>
              <a:t>gelmektedir. Bu </a:t>
            </a:r>
            <a:r>
              <a:rPr lang="tr-TR" dirty="0"/>
              <a:t>tür ticarette ihracat formaliteleri ve alıcının belirlediği limandaki, yine alıcının belirlediği geminin yanına kadar olan nakliye masrafları satıcıya aittir.</a:t>
            </a:r>
          </a:p>
          <a:p>
            <a:pPr algn="just"/>
            <a:endParaRPr lang="tr-TR" dirty="0"/>
          </a:p>
        </p:txBody>
      </p:sp>
    </p:spTree>
    <p:extLst>
      <p:ext uri="{BB962C8B-B14F-4D97-AF65-F5344CB8AC3E}">
        <p14:creationId xmlns:p14="http://schemas.microsoft.com/office/powerpoint/2010/main" val="22257767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346050"/>
          </a:xfrm>
        </p:spPr>
        <p:txBody>
          <a:bodyPr>
            <a:normAutofit fontScale="90000"/>
          </a:bodyPr>
          <a:lstStyle/>
          <a:p>
            <a:r>
              <a:rPr lang="tr-TR" dirty="0" smtClean="0"/>
              <a:t>FAS</a:t>
            </a:r>
            <a:endParaRPr lang="tr-TR" dirty="0"/>
          </a:p>
        </p:txBody>
      </p:sp>
      <p:sp>
        <p:nvSpPr>
          <p:cNvPr id="3" name="İçerik Yer Tutucusu 2"/>
          <p:cNvSpPr>
            <a:spLocks noGrp="1"/>
          </p:cNvSpPr>
          <p:nvPr>
            <p:ph idx="1"/>
          </p:nvPr>
        </p:nvSpPr>
        <p:spPr/>
        <p:txBody>
          <a:bodyPr/>
          <a:lstStyle/>
          <a:p>
            <a:endParaRPr lang="tr-TR"/>
          </a:p>
        </p:txBody>
      </p:sp>
      <p:pic>
        <p:nvPicPr>
          <p:cNvPr id="1026" name="Picture 2" descr="http://4.bp.blogspot.com/-Md3gYM6ObGg/Vcmg0yT1vUI/AAAAAAAADV8/jzjAx_UQVxQ/s1600/FAS-FREE-ALONGSIDE-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95" y="620688"/>
            <a:ext cx="8856985" cy="5157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2380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3" algn="ctr" rtl="0">
              <a:spcBef>
                <a:spcPct val="0"/>
              </a:spcBef>
            </a:pPr>
            <a:r>
              <a:rPr lang="tr-TR" sz="3200" b="1" dirty="0">
                <a:latin typeface="+mj-lt"/>
              </a:rPr>
              <a:t>FOB (</a:t>
            </a:r>
            <a:r>
              <a:rPr lang="tr-TR" sz="3200" b="1" dirty="0" err="1">
                <a:latin typeface="+mj-lt"/>
              </a:rPr>
              <a:t>free</a:t>
            </a:r>
            <a:r>
              <a:rPr lang="tr-TR" sz="3200" b="1" dirty="0">
                <a:latin typeface="+mj-lt"/>
              </a:rPr>
              <a:t> on board</a:t>
            </a:r>
            <a:r>
              <a:rPr lang="tr-TR" sz="3200" b="1" dirty="0" smtClean="0">
                <a:latin typeface="+mj-lt"/>
              </a:rPr>
              <a:t>)</a:t>
            </a:r>
            <a:endParaRPr lang="tr-TR" sz="3200" dirty="0">
              <a:latin typeface="+mj-lt"/>
            </a:endParaRPr>
          </a:p>
        </p:txBody>
      </p:sp>
      <p:sp>
        <p:nvSpPr>
          <p:cNvPr id="3" name="İçerik Yer Tutucusu 2"/>
          <p:cNvSpPr>
            <a:spLocks noGrp="1"/>
          </p:cNvSpPr>
          <p:nvPr>
            <p:ph idx="1"/>
          </p:nvPr>
        </p:nvSpPr>
        <p:spPr/>
        <p:txBody>
          <a:bodyPr/>
          <a:lstStyle/>
          <a:p>
            <a:pPr algn="just"/>
            <a:r>
              <a:rPr lang="tr-TR" dirty="0"/>
              <a:t>Daha çok dökme mallar için kullanılan bu satış sözleşmesi tipinde satıcının sorumluluğu malların taşımayı yapacak olan geminin bordasına teslimi kadardır. Gerek taşımayı yapacak olan geminin sağlanması ve navlunun ödenmesi gerekse malların bu noktadan sonraki sigortasının temini alıcıya düşmektedir. Ancak bazen satıcı, alıcı adına hareket ederek navlun ve sigorta sözleşmelerini de yaptırabilir.</a:t>
            </a:r>
          </a:p>
          <a:p>
            <a:pPr algn="just"/>
            <a:endParaRPr lang="tr-TR" dirty="0"/>
          </a:p>
        </p:txBody>
      </p:sp>
    </p:spTree>
    <p:extLst>
      <p:ext uri="{BB962C8B-B14F-4D97-AF65-F5344CB8AC3E}">
        <p14:creationId xmlns:p14="http://schemas.microsoft.com/office/powerpoint/2010/main" val="15213086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052736"/>
            <a:ext cx="8229600" cy="518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51650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050" name="Picture 2" descr="http://1.bp.blogspot.com/-1MFPClEzFOE/U-IJo6oiPhI/AAAAAAAADo8/kwNzyYL0vKU/s1600/FO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76672"/>
            <a:ext cx="8656593" cy="561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9611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3" algn="ctr" rtl="0">
              <a:spcBef>
                <a:spcPct val="0"/>
              </a:spcBef>
            </a:pPr>
            <a:r>
              <a:rPr lang="tr-TR" sz="3200" b="1" dirty="0" smtClean="0">
                <a:latin typeface="+mj-lt"/>
              </a:rPr>
              <a:t>CFR / C &amp; F </a:t>
            </a:r>
            <a:r>
              <a:rPr lang="tr-TR" sz="3200" b="1" dirty="0">
                <a:latin typeface="+mj-lt"/>
              </a:rPr>
              <a:t>(</a:t>
            </a:r>
            <a:r>
              <a:rPr lang="tr-TR" sz="3200" b="1" dirty="0" err="1">
                <a:latin typeface="+mj-lt"/>
              </a:rPr>
              <a:t>cost</a:t>
            </a:r>
            <a:r>
              <a:rPr lang="tr-TR" sz="3200" b="1" dirty="0">
                <a:latin typeface="+mj-lt"/>
              </a:rPr>
              <a:t> </a:t>
            </a:r>
            <a:r>
              <a:rPr lang="tr-TR" sz="3200" b="1" dirty="0" err="1">
                <a:latin typeface="+mj-lt"/>
              </a:rPr>
              <a:t>and</a:t>
            </a:r>
            <a:r>
              <a:rPr lang="tr-TR" sz="3200" b="1" dirty="0">
                <a:latin typeface="+mj-lt"/>
              </a:rPr>
              <a:t> </a:t>
            </a:r>
            <a:r>
              <a:rPr lang="tr-TR" sz="3200" b="1" dirty="0" err="1" smtClean="0">
                <a:latin typeface="+mj-lt"/>
              </a:rPr>
              <a:t>freight</a:t>
            </a:r>
            <a:r>
              <a:rPr lang="tr-TR" sz="3200" b="1" dirty="0" smtClean="0">
                <a:latin typeface="+mj-lt"/>
              </a:rPr>
              <a:t>)</a:t>
            </a:r>
            <a:endParaRPr lang="tr-TR" sz="3200" dirty="0">
              <a:latin typeface="+mj-lt"/>
            </a:endParaRPr>
          </a:p>
        </p:txBody>
      </p:sp>
      <p:sp>
        <p:nvSpPr>
          <p:cNvPr id="3" name="İçerik Yer Tutucusu 2"/>
          <p:cNvSpPr>
            <a:spLocks noGrp="1"/>
          </p:cNvSpPr>
          <p:nvPr>
            <p:ph idx="1"/>
          </p:nvPr>
        </p:nvSpPr>
        <p:spPr/>
        <p:txBody>
          <a:bodyPr/>
          <a:lstStyle/>
          <a:p>
            <a:pPr algn="just"/>
            <a:r>
              <a:rPr lang="tr-TR" dirty="0"/>
              <a:t>Burada, satıcı malların sözleşmede gösterilen varma yerine tesliminden sorumlu olup bütün taşıma masraflarını öder. Sigorta teminatı ise alıcı tarafından sağlanır. Bazen de satıcı, alıcı adına hareket ederek sigorta sözleşmesini yaptırabilir</a:t>
            </a:r>
            <a:r>
              <a:rPr lang="tr-TR" dirty="0" smtClean="0"/>
              <a:t>.</a:t>
            </a:r>
            <a:endParaRPr lang="tr-TR" dirty="0"/>
          </a:p>
        </p:txBody>
      </p:sp>
    </p:spTree>
    <p:extLst>
      <p:ext uri="{BB962C8B-B14F-4D97-AF65-F5344CB8AC3E}">
        <p14:creationId xmlns:p14="http://schemas.microsoft.com/office/powerpoint/2010/main" val="36178796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098" name="Picture 2" descr="http://3.bp.blogspot.com/-X0bHPukhtlc/VcpLV4FV8-I/AAAAAAAADWk/U1SxmOgJllA/s1600/CFR-COST-AND-FRE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124744"/>
            <a:ext cx="8280921" cy="4868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618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3" algn="ctr"/>
            <a:r>
              <a:rPr lang="tr-TR" sz="3200" b="1" dirty="0"/>
              <a:t>CIF (</a:t>
            </a:r>
            <a:r>
              <a:rPr lang="tr-TR" sz="3200" b="1" dirty="0" err="1"/>
              <a:t>cost</a:t>
            </a:r>
            <a:r>
              <a:rPr lang="tr-TR" sz="3200" b="1" dirty="0"/>
              <a:t>, </a:t>
            </a:r>
            <a:r>
              <a:rPr lang="tr-TR" sz="3200" b="1" dirty="0" err="1"/>
              <a:t>insurance</a:t>
            </a:r>
            <a:r>
              <a:rPr lang="tr-TR" sz="3200" b="1" dirty="0"/>
              <a:t>, </a:t>
            </a:r>
            <a:r>
              <a:rPr lang="tr-TR" sz="3200" b="1" dirty="0" err="1"/>
              <a:t>freight</a:t>
            </a:r>
            <a:r>
              <a:rPr lang="tr-TR" sz="3200" b="1" dirty="0" smtClean="0"/>
              <a:t>)</a:t>
            </a:r>
            <a:endParaRPr lang="tr-TR" sz="3200" dirty="0"/>
          </a:p>
        </p:txBody>
      </p:sp>
      <p:sp>
        <p:nvSpPr>
          <p:cNvPr id="3" name="İçerik Yer Tutucusu 2"/>
          <p:cNvSpPr>
            <a:spLocks noGrp="1"/>
          </p:cNvSpPr>
          <p:nvPr>
            <p:ph idx="1"/>
          </p:nvPr>
        </p:nvSpPr>
        <p:spPr/>
        <p:txBody>
          <a:bodyPr/>
          <a:lstStyle/>
          <a:p>
            <a:pPr algn="just"/>
            <a:r>
              <a:rPr lang="tr-TR" dirty="0"/>
              <a:t>Bu satış sözleşmesi türünde satıcı malların sözleşmede gösterilen varma yerine tesliminden ve navlundan sorumlu olduğu gibi, sigorta primini ödemekle de yükümlüdür</a:t>
            </a:r>
            <a:r>
              <a:rPr lang="tr-TR" dirty="0" smtClean="0"/>
              <a:t>.</a:t>
            </a:r>
            <a:endParaRPr lang="tr-TR" dirty="0"/>
          </a:p>
        </p:txBody>
      </p:sp>
    </p:spTree>
    <p:extLst>
      <p:ext uri="{BB962C8B-B14F-4D97-AF65-F5344CB8AC3E}">
        <p14:creationId xmlns:p14="http://schemas.microsoft.com/office/powerpoint/2010/main" val="41086246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122" name="Picture 2" descr="http://1.bp.blogspot.com/-qZZ-D5c4Q8I/Vcphh3Fnp8I/AAAAAAAADXM/mmfl45i4Z2A/s1600/CIF-COST-INSURANCE-AND-FRE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51" y="692696"/>
            <a:ext cx="8496945" cy="558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8702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3" algn="ctr" rtl="0">
              <a:spcBef>
                <a:spcPct val="0"/>
              </a:spcBef>
            </a:pPr>
            <a:r>
              <a:rPr lang="tr-TR" sz="3200" b="1" dirty="0" err="1" smtClean="0"/>
              <a:t>Ex-Warehouse</a:t>
            </a:r>
            <a:endParaRPr lang="tr-TR" sz="3200" dirty="0"/>
          </a:p>
        </p:txBody>
      </p:sp>
      <p:sp>
        <p:nvSpPr>
          <p:cNvPr id="3" name="İçerik Yer Tutucusu 2"/>
          <p:cNvSpPr>
            <a:spLocks noGrp="1"/>
          </p:cNvSpPr>
          <p:nvPr>
            <p:ph idx="1"/>
          </p:nvPr>
        </p:nvSpPr>
        <p:spPr/>
        <p:txBody>
          <a:bodyPr/>
          <a:lstStyle/>
          <a:p>
            <a:pPr algn="just"/>
            <a:r>
              <a:rPr lang="tr-TR" dirty="0"/>
              <a:t>Bir bakıma “CIF” satış sözleşmesinin tam tersi olan bu satış sözleşmesi türünde alıcının sorumluluğu, yükün, satış sözleşmesi yapıldığında bulunduğu depoyu </a:t>
            </a:r>
            <a:r>
              <a:rPr lang="tr-TR" dirty="0" err="1"/>
              <a:t>terketmesiyle</a:t>
            </a:r>
            <a:r>
              <a:rPr lang="tr-TR" dirty="0"/>
              <a:t> başlar. Böylece hem taşımanın hem de sigorta teminatının sağlanması alıcının yükümlülüğündendir.</a:t>
            </a:r>
          </a:p>
          <a:p>
            <a:pPr algn="just"/>
            <a:endParaRPr lang="tr-TR" dirty="0"/>
          </a:p>
        </p:txBody>
      </p:sp>
    </p:spTree>
    <p:extLst>
      <p:ext uri="{BB962C8B-B14F-4D97-AF65-F5344CB8AC3E}">
        <p14:creationId xmlns:p14="http://schemas.microsoft.com/office/powerpoint/2010/main" val="3089638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Sigorta Temel Kavramları</a:t>
            </a:r>
          </a:p>
        </p:txBody>
      </p:sp>
      <p:sp>
        <p:nvSpPr>
          <p:cNvPr id="3" name="İçerik Yer Tutucusu 2"/>
          <p:cNvSpPr>
            <a:spLocks noGrp="1"/>
          </p:cNvSpPr>
          <p:nvPr>
            <p:ph idx="1"/>
          </p:nvPr>
        </p:nvSpPr>
        <p:spPr/>
        <p:txBody>
          <a:bodyPr/>
          <a:lstStyle/>
          <a:p>
            <a:r>
              <a:rPr lang="tr-TR" b="1" dirty="0" smtClean="0"/>
              <a:t>Riziko; </a:t>
            </a:r>
            <a:r>
              <a:rPr lang="tr-TR" dirty="0"/>
              <a:t>Bir kimsenin para ile ölçülebilir menfaatini tehdit eden tehlikedir.</a:t>
            </a:r>
          </a:p>
        </p:txBody>
      </p:sp>
    </p:spTree>
    <p:extLst>
      <p:ext uri="{BB962C8B-B14F-4D97-AF65-F5344CB8AC3E}">
        <p14:creationId xmlns:p14="http://schemas.microsoft.com/office/powerpoint/2010/main" val="4622895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3" algn="ctr" rtl="0">
              <a:spcBef>
                <a:spcPct val="0"/>
              </a:spcBef>
            </a:pPr>
            <a:r>
              <a:rPr lang="tr-TR" sz="3200" b="1" dirty="0"/>
              <a:t>Malın fatura bedeli ( YÜK </a:t>
            </a:r>
            <a:r>
              <a:rPr lang="tr-TR" sz="3200" b="1" dirty="0" smtClean="0"/>
              <a:t>)</a:t>
            </a:r>
            <a:endParaRPr lang="tr-TR" sz="3200" dirty="0"/>
          </a:p>
        </p:txBody>
      </p:sp>
      <p:sp>
        <p:nvSpPr>
          <p:cNvPr id="3" name="İçerik Yer Tutucusu 2"/>
          <p:cNvSpPr>
            <a:spLocks noGrp="1"/>
          </p:cNvSpPr>
          <p:nvPr>
            <p:ph idx="1"/>
          </p:nvPr>
        </p:nvSpPr>
        <p:spPr/>
        <p:txBody>
          <a:bodyPr/>
          <a:lstStyle/>
          <a:p>
            <a:pPr algn="just"/>
            <a:r>
              <a:rPr lang="tr-TR" dirty="0"/>
              <a:t>Yük sahibinin yükün zayi olması hâlinde bir mali kayba uğrayacağı açıktır. Yük sahibinin buradaki mali kaybının tutarı malın kendisine </a:t>
            </a:r>
            <a:r>
              <a:rPr lang="tr-TR" dirty="0" err="1"/>
              <a:t>maloluş</a:t>
            </a:r>
            <a:r>
              <a:rPr lang="tr-TR" dirty="0"/>
              <a:t> bedeli olmakla beraber poliçe sigorta bedeline aşağıda gösterilen menfaatler ilave edilebilir.</a:t>
            </a:r>
          </a:p>
          <a:p>
            <a:pPr algn="just"/>
            <a:endParaRPr lang="tr-TR" dirty="0"/>
          </a:p>
        </p:txBody>
      </p:sp>
    </p:spTree>
    <p:extLst>
      <p:ext uri="{BB962C8B-B14F-4D97-AF65-F5344CB8AC3E}">
        <p14:creationId xmlns:p14="http://schemas.microsoft.com/office/powerpoint/2010/main" val="24087020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3" algn="ctr" rtl="0">
              <a:spcBef>
                <a:spcPct val="0"/>
              </a:spcBef>
            </a:pPr>
            <a:r>
              <a:rPr lang="tr-TR" sz="3200" b="1" dirty="0"/>
              <a:t>Ödenen navlun (taşıma ücreti</a:t>
            </a:r>
            <a:r>
              <a:rPr lang="tr-TR" sz="3200" b="1" dirty="0" smtClean="0"/>
              <a:t>)</a:t>
            </a:r>
            <a:endParaRPr lang="tr-TR" sz="3200" dirty="0"/>
          </a:p>
        </p:txBody>
      </p:sp>
      <p:sp>
        <p:nvSpPr>
          <p:cNvPr id="3" name="İçerik Yer Tutucusu 2"/>
          <p:cNvSpPr>
            <a:spLocks noGrp="1"/>
          </p:cNvSpPr>
          <p:nvPr>
            <p:ph idx="1"/>
          </p:nvPr>
        </p:nvSpPr>
        <p:spPr/>
        <p:txBody>
          <a:bodyPr/>
          <a:lstStyle/>
          <a:p>
            <a:pPr algn="just"/>
            <a:r>
              <a:rPr lang="tr-TR" dirty="0"/>
              <a:t>Özellikle mamul malların sevkiyatında taşıma ücreti (navlun) yük sahibi tarafından peşin olarak ödenir ve mallar varma yerine ulaşmasa bile navlunun geri alınması mümkün değildir. Bu durumda, bu tür navlunun da yük sahibi için sigortalanabilir bir menfaat olarak sigorta bedeline eklenmesi mümkündür.</a:t>
            </a:r>
          </a:p>
          <a:p>
            <a:pPr algn="just"/>
            <a:endParaRPr lang="tr-TR" dirty="0"/>
          </a:p>
        </p:txBody>
      </p:sp>
    </p:spTree>
    <p:extLst>
      <p:ext uri="{BB962C8B-B14F-4D97-AF65-F5344CB8AC3E}">
        <p14:creationId xmlns:p14="http://schemas.microsoft.com/office/powerpoint/2010/main" val="36429456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3" algn="ctr" rtl="0">
              <a:spcBef>
                <a:spcPct val="0"/>
              </a:spcBef>
            </a:pPr>
            <a:r>
              <a:rPr lang="tr-TR" sz="3200" b="1" dirty="0"/>
              <a:t>Sigorta ücreti</a:t>
            </a:r>
            <a:br>
              <a:rPr lang="tr-TR" sz="3200" b="1" dirty="0"/>
            </a:br>
            <a:endParaRPr lang="tr-TR" sz="3200" dirty="0"/>
          </a:p>
        </p:txBody>
      </p:sp>
      <p:sp>
        <p:nvSpPr>
          <p:cNvPr id="3" name="İçerik Yer Tutucusu 2"/>
          <p:cNvSpPr>
            <a:spLocks noGrp="1"/>
          </p:cNvSpPr>
          <p:nvPr>
            <p:ph idx="1"/>
          </p:nvPr>
        </p:nvSpPr>
        <p:spPr/>
        <p:txBody>
          <a:bodyPr/>
          <a:lstStyle/>
          <a:p>
            <a:pPr algn="just"/>
            <a:r>
              <a:rPr lang="tr-TR" dirty="0"/>
              <a:t>Yük sahibinin yükün sigorta için ödediği sigorta ücreti, malların zayi olması hâlinde, kaybedilmiş olacaktır. Dolayısıyla sigorta ücreti de sigortalanabilir bir menfaat olarak poliçe sigorta bedeline eklenebilir.</a:t>
            </a:r>
          </a:p>
          <a:p>
            <a:pPr algn="just"/>
            <a:endParaRPr lang="tr-TR" dirty="0"/>
          </a:p>
        </p:txBody>
      </p:sp>
    </p:spTree>
    <p:extLst>
      <p:ext uri="{BB962C8B-B14F-4D97-AF65-F5344CB8AC3E}">
        <p14:creationId xmlns:p14="http://schemas.microsoft.com/office/powerpoint/2010/main" val="11130205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3" algn="ctr" rtl="0">
              <a:spcBef>
                <a:spcPct val="0"/>
              </a:spcBef>
            </a:pPr>
            <a:r>
              <a:rPr lang="tr-TR" b="1" dirty="0"/>
              <a:t>Umulan </a:t>
            </a:r>
            <a:r>
              <a:rPr lang="tr-TR" b="1" dirty="0" smtClean="0"/>
              <a:t>kâr</a:t>
            </a:r>
            <a:endParaRPr lang="tr-TR" dirty="0"/>
          </a:p>
        </p:txBody>
      </p:sp>
      <p:sp>
        <p:nvSpPr>
          <p:cNvPr id="3" name="İçerik Yer Tutucusu 2"/>
          <p:cNvSpPr>
            <a:spLocks noGrp="1"/>
          </p:cNvSpPr>
          <p:nvPr>
            <p:ph idx="1"/>
          </p:nvPr>
        </p:nvSpPr>
        <p:spPr/>
        <p:txBody>
          <a:bodyPr>
            <a:normAutofit fontScale="77500" lnSpcReduction="20000"/>
          </a:bodyPr>
          <a:lstStyle/>
          <a:p>
            <a:pPr algn="just"/>
            <a:r>
              <a:rPr lang="tr-TR" dirty="0"/>
              <a:t>Akreditif şartı olarak genellikle % 10 olarak belirlenen bu son menfaat, malın ithalatçısının bu alışveriş sonundaki kâr beklentisi ve diğer bazı görünmeyen masrafları ifade etmektedir</a:t>
            </a:r>
            <a:r>
              <a:rPr lang="tr-TR" dirty="0" smtClean="0"/>
              <a:t>.</a:t>
            </a:r>
            <a:endParaRPr lang="tr-TR" dirty="0"/>
          </a:p>
          <a:p>
            <a:pPr algn="just"/>
            <a:r>
              <a:rPr lang="tr-TR" dirty="0"/>
              <a:t>Yük sahibi, malların satışıyla bir kar elde etmeyi ummaktadır. Yükün zayi olması hâlinde bu kârdan mahrum kalacağına göre öngördüğü kârı sigortalanabilir bir menfaati olarak poliçe sigorta bedeline ekleyebilir</a:t>
            </a:r>
            <a:r>
              <a:rPr lang="tr-TR" dirty="0" smtClean="0"/>
              <a:t>.</a:t>
            </a:r>
            <a:endParaRPr lang="tr-TR" dirty="0"/>
          </a:p>
          <a:p>
            <a:pPr algn="just"/>
            <a:r>
              <a:rPr lang="tr-TR" dirty="0"/>
              <a:t>Emtia nakliyat sigortalarını, taşımayı yapan nakil vasıtasının türüne göre, gemi, tren- kamyon ve uçak ile yapılan taşımalar olmak üzere üç başlık altında incelemek mümkündür.</a:t>
            </a:r>
          </a:p>
          <a:p>
            <a:pPr algn="just"/>
            <a:endParaRPr lang="tr-TR" dirty="0"/>
          </a:p>
        </p:txBody>
      </p:sp>
    </p:spTree>
    <p:extLst>
      <p:ext uri="{BB962C8B-B14F-4D97-AF65-F5344CB8AC3E}">
        <p14:creationId xmlns:p14="http://schemas.microsoft.com/office/powerpoint/2010/main" val="7168323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2" algn="ctr" rtl="0">
              <a:spcBef>
                <a:spcPct val="0"/>
              </a:spcBef>
            </a:pPr>
            <a:r>
              <a:rPr lang="tr-TR" sz="3200" b="1" dirty="0"/>
              <a:t>Deniz Yolu İle Yapılan </a:t>
            </a:r>
            <a:r>
              <a:rPr lang="tr-TR" sz="3200" b="1" dirty="0" smtClean="0"/>
              <a:t>Taşımalar</a:t>
            </a:r>
            <a:endParaRPr lang="tr-TR" sz="3200" dirty="0"/>
          </a:p>
        </p:txBody>
      </p:sp>
      <p:sp>
        <p:nvSpPr>
          <p:cNvPr id="3" name="İçerik Yer Tutucusu 2"/>
          <p:cNvSpPr>
            <a:spLocks noGrp="1"/>
          </p:cNvSpPr>
          <p:nvPr>
            <p:ph idx="1"/>
          </p:nvPr>
        </p:nvSpPr>
        <p:spPr/>
        <p:txBody>
          <a:bodyPr>
            <a:normAutofit fontScale="70000" lnSpcReduction="20000"/>
          </a:bodyPr>
          <a:lstStyle/>
          <a:p>
            <a:pPr algn="just">
              <a:buFont typeface="Wingdings" panose="05000000000000000000" pitchFamily="2" charset="2"/>
              <a:buChar char="q"/>
            </a:pPr>
            <a:r>
              <a:rPr lang="tr-TR" b="1" dirty="0" smtClean="0"/>
              <a:t>Avarya</a:t>
            </a:r>
            <a:r>
              <a:rPr lang="tr-TR" dirty="0" smtClean="0"/>
              <a:t>; </a:t>
            </a:r>
            <a:r>
              <a:rPr lang="tr-TR" dirty="0"/>
              <a:t>Avarya terimi gemi ve yükün uğradığı olağan dışı zarar ziyan ile sefer esnasında yapılan olağanüstü masrafları ifade eder</a:t>
            </a:r>
            <a:r>
              <a:rPr lang="tr-TR" dirty="0" smtClean="0"/>
              <a:t>.</a:t>
            </a:r>
            <a:endParaRPr lang="tr-TR" sz="4400" dirty="0"/>
          </a:p>
          <a:p>
            <a:pPr marL="0" indent="0" algn="just">
              <a:buNone/>
            </a:pPr>
            <a:r>
              <a:rPr lang="tr-TR" dirty="0" smtClean="0"/>
              <a:t>     İki </a:t>
            </a:r>
            <a:r>
              <a:rPr lang="tr-TR" dirty="0"/>
              <a:t>tür avarya vardır</a:t>
            </a:r>
            <a:r>
              <a:rPr lang="tr-TR" dirty="0" smtClean="0"/>
              <a:t>:</a:t>
            </a:r>
            <a:endParaRPr lang="tr-TR" sz="4400" dirty="0"/>
          </a:p>
          <a:p>
            <a:pPr marL="514350" indent="-514350" algn="just">
              <a:buFont typeface="+mj-lt"/>
              <a:buAutoNum type="arabicPeriod"/>
            </a:pPr>
            <a:r>
              <a:rPr lang="tr-TR" b="1" dirty="0"/>
              <a:t>Müşterek avarya (general </a:t>
            </a:r>
            <a:r>
              <a:rPr lang="tr-TR" b="1" dirty="0" err="1"/>
              <a:t>average</a:t>
            </a:r>
            <a:r>
              <a:rPr lang="tr-TR" b="1" dirty="0"/>
              <a:t>): </a:t>
            </a:r>
            <a:r>
              <a:rPr lang="tr-TR" dirty="0"/>
              <a:t>Ortak bir deniz seferine çıkmış olan gemi ve içindeki yükü tehdit eden bir tehlikeden onları korumak amacıyla, makul ve mantıklı olarak, bile bile yapılan olağanüstü fedakarlık ve olağanüstü masraflar, gemi veya yükün tamamen veya kısmen kurtulmuş olmaları hâlinde müşterek avaryayı </a:t>
            </a:r>
            <a:r>
              <a:rPr lang="tr-TR" dirty="0" smtClean="0"/>
              <a:t>oluşturur. </a:t>
            </a:r>
          </a:p>
          <a:p>
            <a:pPr marL="514350" indent="-514350" algn="just">
              <a:buFont typeface="+mj-lt"/>
              <a:buAutoNum type="arabicPeriod"/>
            </a:pPr>
            <a:r>
              <a:rPr lang="tr-TR" b="1" dirty="0" smtClean="0"/>
              <a:t>Hususi </a:t>
            </a:r>
            <a:r>
              <a:rPr lang="tr-TR" b="1" dirty="0"/>
              <a:t>avarya: </a:t>
            </a:r>
            <a:r>
              <a:rPr lang="tr-TR" dirty="0"/>
              <a:t>Müşterek avarya dışında kalan ve bir kaza sonucu doğan kısmi zarar ve masraflardır. Bu durumda herkes (gemi sahibi, yük sahibi vs.) kendi zararını kendi çeker, paylaşma söz konusu değildir. Hususi avaryayı müşterek avaryadan ayıran en önemli iki özellik bilerek yapılmaması ve paylaşımın söz konusu olmamasıdır.</a:t>
            </a:r>
          </a:p>
          <a:p>
            <a:pPr marL="342900" lvl="3" indent="-342900" algn="just">
              <a:buFont typeface="Arial" panose="020B0604020202020204" pitchFamily="34" charset="0"/>
              <a:buChar char="•"/>
            </a:pPr>
            <a:endParaRPr lang="tr-TR" sz="1800" dirty="0"/>
          </a:p>
        </p:txBody>
      </p:sp>
    </p:spTree>
    <p:extLst>
      <p:ext uri="{BB962C8B-B14F-4D97-AF65-F5344CB8AC3E}">
        <p14:creationId xmlns:p14="http://schemas.microsoft.com/office/powerpoint/2010/main" val="13181874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3" algn="ctr" rtl="0">
              <a:spcBef>
                <a:spcPct val="0"/>
              </a:spcBef>
            </a:pPr>
            <a:r>
              <a:rPr lang="tr-TR" sz="3200" b="1" dirty="0" smtClean="0"/>
              <a:t>Teminatlar</a:t>
            </a:r>
            <a:endParaRPr lang="tr-TR" sz="3200" dirty="0"/>
          </a:p>
        </p:txBody>
      </p:sp>
      <p:sp>
        <p:nvSpPr>
          <p:cNvPr id="3" name="İçerik Yer Tutucusu 2"/>
          <p:cNvSpPr>
            <a:spLocks noGrp="1"/>
          </p:cNvSpPr>
          <p:nvPr>
            <p:ph idx="1"/>
          </p:nvPr>
        </p:nvSpPr>
        <p:spPr/>
        <p:txBody>
          <a:bodyPr>
            <a:normAutofit fontScale="92500" lnSpcReduction="10000"/>
          </a:bodyPr>
          <a:lstStyle/>
          <a:p>
            <a:r>
              <a:rPr lang="tr-TR" dirty="0" smtClean="0"/>
              <a:t>Tam </a:t>
            </a:r>
            <a:r>
              <a:rPr lang="tr-TR" dirty="0"/>
              <a:t>zıya (Total </a:t>
            </a:r>
            <a:r>
              <a:rPr lang="tr-TR" dirty="0" err="1"/>
              <a:t>Loss</a:t>
            </a:r>
            <a:r>
              <a:rPr lang="tr-TR" dirty="0"/>
              <a:t>)</a:t>
            </a:r>
          </a:p>
          <a:p>
            <a:r>
              <a:rPr lang="tr-TR" dirty="0"/>
              <a:t>Dar </a:t>
            </a:r>
            <a:r>
              <a:rPr lang="tr-TR" dirty="0" smtClean="0"/>
              <a:t>Teminat </a:t>
            </a:r>
            <a:r>
              <a:rPr lang="tr-TR" dirty="0"/>
              <a:t> </a:t>
            </a:r>
            <a:r>
              <a:rPr lang="tr-TR" dirty="0" smtClean="0"/>
              <a:t>/ </a:t>
            </a:r>
            <a:r>
              <a:rPr lang="tr-TR" dirty="0" err="1" smtClean="0"/>
              <a:t>Institute</a:t>
            </a:r>
            <a:r>
              <a:rPr lang="tr-TR" dirty="0" smtClean="0"/>
              <a:t> </a:t>
            </a:r>
            <a:r>
              <a:rPr lang="tr-TR" dirty="0" err="1"/>
              <a:t>cargo</a:t>
            </a:r>
            <a:r>
              <a:rPr lang="tr-TR" dirty="0"/>
              <a:t> </a:t>
            </a:r>
            <a:r>
              <a:rPr lang="tr-TR" dirty="0" err="1"/>
              <a:t>clauses</a:t>
            </a:r>
            <a:r>
              <a:rPr lang="tr-TR" dirty="0"/>
              <a:t> “C” veya </a:t>
            </a:r>
            <a:r>
              <a:rPr lang="tr-TR" dirty="0" err="1"/>
              <a:t>Institute</a:t>
            </a:r>
            <a:r>
              <a:rPr lang="tr-TR" dirty="0"/>
              <a:t> </a:t>
            </a:r>
            <a:r>
              <a:rPr lang="tr-TR" dirty="0" err="1"/>
              <a:t>cargo</a:t>
            </a:r>
            <a:r>
              <a:rPr lang="tr-TR" dirty="0"/>
              <a:t> </a:t>
            </a:r>
            <a:r>
              <a:rPr lang="tr-TR" dirty="0" err="1"/>
              <a:t>clauses</a:t>
            </a:r>
            <a:r>
              <a:rPr lang="tr-TR" dirty="0"/>
              <a:t> “F.P.A”(</a:t>
            </a:r>
            <a:r>
              <a:rPr lang="tr-TR" dirty="0" err="1"/>
              <a:t>free</a:t>
            </a:r>
            <a:r>
              <a:rPr lang="tr-TR" dirty="0"/>
              <a:t> of </a:t>
            </a:r>
            <a:r>
              <a:rPr lang="tr-TR" dirty="0" err="1"/>
              <a:t>particular</a:t>
            </a:r>
            <a:r>
              <a:rPr lang="tr-TR" dirty="0"/>
              <a:t> </a:t>
            </a:r>
            <a:r>
              <a:rPr lang="tr-TR" dirty="0" err="1"/>
              <a:t>avarage</a:t>
            </a:r>
            <a:r>
              <a:rPr lang="tr-TR" dirty="0"/>
              <a:t>)</a:t>
            </a:r>
          </a:p>
          <a:p>
            <a:r>
              <a:rPr lang="tr-TR" dirty="0"/>
              <a:t>Geniş Teminat </a:t>
            </a:r>
            <a:r>
              <a:rPr lang="tr-TR" dirty="0" smtClean="0"/>
              <a:t> / </a:t>
            </a:r>
            <a:r>
              <a:rPr lang="tr-TR" dirty="0" err="1" smtClean="0"/>
              <a:t>Institute</a:t>
            </a:r>
            <a:r>
              <a:rPr lang="tr-TR" dirty="0" smtClean="0"/>
              <a:t> </a:t>
            </a:r>
            <a:r>
              <a:rPr lang="tr-TR" dirty="0" err="1"/>
              <a:t>cargo</a:t>
            </a:r>
            <a:r>
              <a:rPr lang="tr-TR" dirty="0"/>
              <a:t> </a:t>
            </a:r>
            <a:r>
              <a:rPr lang="tr-TR" dirty="0" err="1"/>
              <a:t>clauses</a:t>
            </a:r>
            <a:r>
              <a:rPr lang="tr-TR" dirty="0"/>
              <a:t> “A” veya </a:t>
            </a:r>
            <a:r>
              <a:rPr lang="tr-TR" dirty="0" err="1"/>
              <a:t>Institute</a:t>
            </a:r>
            <a:r>
              <a:rPr lang="tr-TR" dirty="0"/>
              <a:t> </a:t>
            </a:r>
            <a:r>
              <a:rPr lang="tr-TR" dirty="0" err="1"/>
              <a:t>cargo</a:t>
            </a:r>
            <a:r>
              <a:rPr lang="tr-TR" dirty="0"/>
              <a:t> </a:t>
            </a:r>
            <a:r>
              <a:rPr lang="tr-TR" dirty="0" err="1"/>
              <a:t>clauses</a:t>
            </a:r>
            <a:r>
              <a:rPr lang="tr-TR" dirty="0"/>
              <a:t> </a:t>
            </a:r>
            <a:r>
              <a:rPr lang="tr-TR" dirty="0" err="1"/>
              <a:t>all</a:t>
            </a:r>
            <a:r>
              <a:rPr lang="tr-TR" dirty="0"/>
              <a:t> </a:t>
            </a:r>
            <a:r>
              <a:rPr lang="tr-TR" dirty="0" err="1" smtClean="0"/>
              <a:t>risks</a:t>
            </a:r>
            <a:endParaRPr lang="tr-TR" dirty="0" smtClean="0"/>
          </a:p>
          <a:p>
            <a:endParaRPr lang="tr-TR" sz="4400" dirty="0"/>
          </a:p>
          <a:p>
            <a:pPr marL="0" indent="0">
              <a:buNone/>
            </a:pPr>
            <a:r>
              <a:rPr lang="tr-TR" dirty="0"/>
              <a:t>Şimdi bu teminatları sırasıyla daha detaylı olarak inceleyelim.</a:t>
            </a:r>
          </a:p>
          <a:p>
            <a:endParaRPr lang="tr-TR" dirty="0"/>
          </a:p>
        </p:txBody>
      </p:sp>
    </p:spTree>
    <p:extLst>
      <p:ext uri="{BB962C8B-B14F-4D97-AF65-F5344CB8AC3E}">
        <p14:creationId xmlns:p14="http://schemas.microsoft.com/office/powerpoint/2010/main" val="3875358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4" algn="ctr" rtl="0">
              <a:spcBef>
                <a:spcPct val="0"/>
              </a:spcBef>
            </a:pPr>
            <a:r>
              <a:rPr lang="tr-TR" b="1" dirty="0" smtClean="0"/>
              <a:t>Tam ziya (total </a:t>
            </a:r>
            <a:r>
              <a:rPr lang="tr-TR" b="1" dirty="0" err="1" smtClean="0"/>
              <a:t>loss</a:t>
            </a:r>
            <a:r>
              <a:rPr lang="tr-TR" b="1" dirty="0" smtClean="0"/>
              <a:t>)</a:t>
            </a:r>
            <a:br>
              <a:rPr lang="tr-TR" b="1" dirty="0" smtClean="0"/>
            </a:br>
            <a:endParaRPr lang="tr-TR" dirty="0"/>
          </a:p>
        </p:txBody>
      </p:sp>
      <p:sp>
        <p:nvSpPr>
          <p:cNvPr id="3" name="İçerik Yer Tutucusu 2"/>
          <p:cNvSpPr>
            <a:spLocks noGrp="1"/>
          </p:cNvSpPr>
          <p:nvPr>
            <p:ph idx="1"/>
          </p:nvPr>
        </p:nvSpPr>
        <p:spPr/>
        <p:txBody>
          <a:bodyPr/>
          <a:lstStyle/>
          <a:p>
            <a:pPr algn="just"/>
            <a:r>
              <a:rPr lang="tr-TR" dirty="0" smtClean="0"/>
              <a:t>Tam </a:t>
            </a:r>
            <a:r>
              <a:rPr lang="tr-TR" dirty="0"/>
              <a:t>zıya teminatı, sadece taşımayı yapan geminin tamamen batması ve yok olması sebebi ile taşınan emtianın da tam zıya olmasını temin eder. Bu teminat türüne, müşterek avarya ve hususi avarya hasarları dahil değildir.</a:t>
            </a:r>
          </a:p>
          <a:p>
            <a:pPr algn="just"/>
            <a:endParaRPr lang="tr-TR" dirty="0"/>
          </a:p>
        </p:txBody>
      </p:sp>
    </p:spTree>
    <p:extLst>
      <p:ext uri="{BB962C8B-B14F-4D97-AF65-F5344CB8AC3E}">
        <p14:creationId xmlns:p14="http://schemas.microsoft.com/office/powerpoint/2010/main" val="21444121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lvl="4" algn="ctr" rtl="0">
              <a:spcBef>
                <a:spcPct val="0"/>
              </a:spcBef>
            </a:pPr>
            <a:r>
              <a:rPr lang="tr-TR" sz="2800" b="1" dirty="0"/>
              <a:t>Dar Teminat -</a:t>
            </a:r>
            <a:r>
              <a:rPr lang="tr-TR" sz="2800" b="1" dirty="0" err="1"/>
              <a:t>Institute</a:t>
            </a:r>
            <a:r>
              <a:rPr lang="tr-TR" sz="2800" b="1" dirty="0"/>
              <a:t> </a:t>
            </a:r>
            <a:r>
              <a:rPr lang="tr-TR" sz="2800" b="1" dirty="0" err="1"/>
              <a:t>cargo</a:t>
            </a:r>
            <a:r>
              <a:rPr lang="tr-TR" sz="2800" b="1" dirty="0"/>
              <a:t> </a:t>
            </a:r>
            <a:r>
              <a:rPr lang="tr-TR" sz="2800" b="1" dirty="0" err="1"/>
              <a:t>clauses</a:t>
            </a:r>
            <a:r>
              <a:rPr lang="tr-TR" sz="2800" b="1" dirty="0"/>
              <a:t> “C” veya </a:t>
            </a:r>
            <a:r>
              <a:rPr lang="tr-TR" sz="2800" b="1" dirty="0" err="1"/>
              <a:t>Institute</a:t>
            </a:r>
            <a:r>
              <a:rPr lang="tr-TR" sz="2800" b="1" dirty="0"/>
              <a:t> </a:t>
            </a:r>
            <a:r>
              <a:rPr lang="tr-TR" sz="2800" b="1" dirty="0" err="1"/>
              <a:t>cargo</a:t>
            </a:r>
            <a:r>
              <a:rPr lang="tr-TR" sz="2800" b="1" dirty="0"/>
              <a:t> </a:t>
            </a:r>
            <a:r>
              <a:rPr lang="tr-TR" sz="2800" b="1" dirty="0" err="1"/>
              <a:t>clauses</a:t>
            </a:r>
            <a:r>
              <a:rPr lang="tr-TR" sz="2800" b="1" dirty="0"/>
              <a:t> “F.P.A”(</a:t>
            </a:r>
            <a:r>
              <a:rPr lang="tr-TR" sz="2800" b="1" dirty="0" err="1"/>
              <a:t>free</a:t>
            </a:r>
            <a:r>
              <a:rPr lang="tr-TR" sz="2800" b="1" dirty="0"/>
              <a:t> of </a:t>
            </a:r>
            <a:r>
              <a:rPr lang="tr-TR" sz="2800" b="1" dirty="0" err="1"/>
              <a:t>particular</a:t>
            </a:r>
            <a:r>
              <a:rPr lang="tr-TR" sz="2800" b="1" dirty="0"/>
              <a:t> </a:t>
            </a:r>
            <a:r>
              <a:rPr lang="tr-TR" sz="2800" b="1" dirty="0" err="1"/>
              <a:t>avarage</a:t>
            </a:r>
            <a:r>
              <a:rPr lang="tr-TR" sz="2800" b="1" dirty="0" smtClean="0"/>
              <a:t>)</a:t>
            </a:r>
            <a:endParaRPr lang="tr-TR" sz="2800" dirty="0"/>
          </a:p>
        </p:txBody>
      </p:sp>
      <p:sp>
        <p:nvSpPr>
          <p:cNvPr id="3" name="İçerik Yer Tutucusu 2"/>
          <p:cNvSpPr>
            <a:spLocks noGrp="1"/>
          </p:cNvSpPr>
          <p:nvPr>
            <p:ph idx="1"/>
          </p:nvPr>
        </p:nvSpPr>
        <p:spPr>
          <a:xfrm>
            <a:off x="251520" y="1600200"/>
            <a:ext cx="8568952" cy="4525963"/>
          </a:xfrm>
        </p:spPr>
        <p:txBody>
          <a:bodyPr>
            <a:normAutofit lnSpcReduction="10000"/>
          </a:bodyPr>
          <a:lstStyle/>
          <a:p>
            <a:r>
              <a:rPr lang="tr-TR" dirty="0"/>
              <a:t>Bu teminat kapsadığı rizikolar şunlardır; Sigorta konusunun</a:t>
            </a:r>
            <a:r>
              <a:rPr lang="tr-TR" dirty="0" smtClean="0"/>
              <a:t>,</a:t>
            </a:r>
            <a:endParaRPr lang="tr-TR" sz="4400" dirty="0"/>
          </a:p>
          <a:p>
            <a:pPr lvl="3"/>
            <a:r>
              <a:rPr lang="tr-TR" sz="2400" dirty="0"/>
              <a:t>Yangın veya patlama</a:t>
            </a:r>
          </a:p>
          <a:p>
            <a:pPr lvl="3"/>
            <a:r>
              <a:rPr lang="tr-TR" sz="2400" dirty="0"/>
              <a:t>Geminin batması, oturması, karaya vurması, alabora olması</a:t>
            </a:r>
          </a:p>
          <a:p>
            <a:pPr lvl="3"/>
            <a:r>
              <a:rPr lang="tr-TR" sz="2400" dirty="0"/>
              <a:t>Geminin sudan başka bir nesne ile çarpışması, çatması</a:t>
            </a:r>
          </a:p>
          <a:p>
            <a:pPr lvl="3"/>
            <a:r>
              <a:rPr lang="tr-TR" sz="2400" dirty="0"/>
              <a:t>Tehlike limanında yükün boşaltılmasına, makul olarak yüklenebilen zıya veya hasarı</a:t>
            </a:r>
          </a:p>
          <a:p>
            <a:pPr lvl="3"/>
            <a:r>
              <a:rPr lang="tr-TR" sz="2400" dirty="0"/>
              <a:t>Müşterek avarya fedakarlığı</a:t>
            </a:r>
          </a:p>
          <a:p>
            <a:pPr lvl="3"/>
            <a:r>
              <a:rPr lang="tr-TR" sz="2400" dirty="0"/>
              <a:t>Denize mal atılması sebebiyle uğrayacağı hasarları temin eder.</a:t>
            </a:r>
          </a:p>
          <a:p>
            <a:endParaRPr lang="tr-TR" dirty="0"/>
          </a:p>
        </p:txBody>
      </p:sp>
    </p:spTree>
    <p:extLst>
      <p:ext uri="{BB962C8B-B14F-4D97-AF65-F5344CB8AC3E}">
        <p14:creationId xmlns:p14="http://schemas.microsoft.com/office/powerpoint/2010/main" val="15588048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4" algn="ctr" rtl="0">
              <a:spcBef>
                <a:spcPct val="0"/>
              </a:spcBef>
            </a:pPr>
            <a:r>
              <a:rPr lang="tr-TR" sz="2800" b="1" dirty="0"/>
              <a:t>Geniş Teminat -</a:t>
            </a:r>
            <a:r>
              <a:rPr lang="tr-TR" sz="2800" b="1" dirty="0" err="1"/>
              <a:t>Institute</a:t>
            </a:r>
            <a:r>
              <a:rPr lang="tr-TR" sz="2800" b="1" dirty="0"/>
              <a:t> Cargo </a:t>
            </a:r>
            <a:r>
              <a:rPr lang="tr-TR" sz="2800" b="1" dirty="0" err="1"/>
              <a:t>Clauses</a:t>
            </a:r>
            <a:r>
              <a:rPr lang="tr-TR" sz="2800" b="1" dirty="0"/>
              <a:t> “A” veya </a:t>
            </a:r>
            <a:r>
              <a:rPr lang="tr-TR" sz="2800" b="1" dirty="0" err="1"/>
              <a:t>Institute</a:t>
            </a:r>
            <a:r>
              <a:rPr lang="tr-TR" sz="2800" b="1" dirty="0"/>
              <a:t> Cargo </a:t>
            </a:r>
            <a:r>
              <a:rPr lang="tr-TR" sz="2800" b="1" dirty="0" err="1"/>
              <a:t>Clauses</a:t>
            </a:r>
            <a:r>
              <a:rPr lang="tr-TR" sz="2800" b="1" dirty="0"/>
              <a:t> </a:t>
            </a:r>
            <a:r>
              <a:rPr lang="tr-TR" sz="2800" b="1" dirty="0" err="1"/>
              <a:t>All</a:t>
            </a:r>
            <a:r>
              <a:rPr lang="tr-TR" sz="2800" b="1" dirty="0"/>
              <a:t> </a:t>
            </a:r>
            <a:r>
              <a:rPr lang="tr-TR" sz="2800" b="1" dirty="0" err="1" smtClean="0"/>
              <a:t>Risks</a:t>
            </a:r>
            <a:endParaRPr lang="tr-TR" sz="2800" dirty="0"/>
          </a:p>
        </p:txBody>
      </p:sp>
      <p:sp>
        <p:nvSpPr>
          <p:cNvPr id="3" name="İçerik Yer Tutucusu 2"/>
          <p:cNvSpPr>
            <a:spLocks noGrp="1"/>
          </p:cNvSpPr>
          <p:nvPr>
            <p:ph idx="1"/>
          </p:nvPr>
        </p:nvSpPr>
        <p:spPr/>
        <p:txBody>
          <a:bodyPr>
            <a:normAutofit fontScale="92500" lnSpcReduction="20000"/>
          </a:bodyPr>
          <a:lstStyle/>
          <a:p>
            <a:pPr algn="just"/>
            <a:r>
              <a:rPr lang="tr-TR" dirty="0" smtClean="0"/>
              <a:t>Tam </a:t>
            </a:r>
            <a:r>
              <a:rPr lang="tr-TR" dirty="0"/>
              <a:t>Zıya(Total </a:t>
            </a:r>
            <a:r>
              <a:rPr lang="tr-TR" dirty="0" err="1"/>
              <a:t>Loss</a:t>
            </a:r>
            <a:r>
              <a:rPr lang="tr-TR" dirty="0" smtClean="0"/>
              <a:t>), </a:t>
            </a:r>
            <a:r>
              <a:rPr lang="tr-TR" dirty="0"/>
              <a:t>Dar </a:t>
            </a:r>
            <a:r>
              <a:rPr lang="tr-TR" dirty="0" err="1" smtClean="0"/>
              <a:t>Teminat</a:t>
            </a:r>
            <a:r>
              <a:rPr lang="tr-TR" dirty="0" err="1"/>
              <a:t>klozları</a:t>
            </a:r>
            <a:r>
              <a:rPr lang="tr-TR" dirty="0"/>
              <a:t> ile temin edilen tüm rizikoları kapsamakla beraber aşağıda sayılan rizikoları da temin eder</a:t>
            </a:r>
            <a:r>
              <a:rPr lang="tr-TR" dirty="0" smtClean="0"/>
              <a:t>.</a:t>
            </a:r>
            <a:endParaRPr lang="tr-TR" sz="4400" dirty="0"/>
          </a:p>
          <a:p>
            <a:pPr lvl="3" algn="just"/>
            <a:r>
              <a:rPr lang="tr-TR" sz="2200" dirty="0"/>
              <a:t>Ezilme, çizilme, kırılma, akma</a:t>
            </a:r>
          </a:p>
          <a:p>
            <a:pPr lvl="3" algn="just"/>
            <a:r>
              <a:rPr lang="tr-TR" sz="2200" dirty="0"/>
              <a:t>Yağmur veya deniz suyu ile ıslanma</a:t>
            </a:r>
          </a:p>
          <a:p>
            <a:pPr lvl="3" algn="just"/>
            <a:r>
              <a:rPr lang="tr-TR" sz="2200" dirty="0"/>
              <a:t>Eksik teslim, teslim edilmeme</a:t>
            </a:r>
          </a:p>
          <a:p>
            <a:pPr lvl="3" algn="just"/>
            <a:r>
              <a:rPr lang="tr-TR" sz="2200" dirty="0"/>
              <a:t>Hırsızlık, aşırma</a:t>
            </a:r>
          </a:p>
          <a:p>
            <a:pPr lvl="3" algn="just"/>
            <a:r>
              <a:rPr lang="tr-TR" sz="2200" dirty="0"/>
              <a:t>Ambar buğusu</a:t>
            </a:r>
          </a:p>
          <a:p>
            <a:pPr lvl="3"/>
            <a:r>
              <a:rPr lang="tr-TR" sz="2200" dirty="0"/>
              <a:t>Diğer yüklerle </a:t>
            </a:r>
            <a:r>
              <a:rPr lang="tr-TR" sz="2200" dirty="0" err="1" smtClean="0"/>
              <a:t>temas</a:t>
            </a:r>
            <a:r>
              <a:rPr lang="tr-TR" sz="2200" dirty="0" err="1"/>
              <a:t>Yükleme</a:t>
            </a:r>
            <a:r>
              <a:rPr lang="tr-TR" sz="2200" dirty="0"/>
              <a:t>, boşaltma, aktarma hasarları, kanca hasarları</a:t>
            </a:r>
          </a:p>
          <a:p>
            <a:pPr lvl="3"/>
            <a:r>
              <a:rPr lang="tr-TR" sz="2200" dirty="0"/>
              <a:t>Dalgalar tarafından denize sürüklenme</a:t>
            </a:r>
          </a:p>
          <a:p>
            <a:pPr lvl="3"/>
            <a:r>
              <a:rPr lang="tr-TR" sz="2200" dirty="0"/>
              <a:t>Deprem ve volkanik rizikolar</a:t>
            </a:r>
          </a:p>
          <a:p>
            <a:pPr lvl="3"/>
            <a:r>
              <a:rPr lang="tr-TR" sz="2200" dirty="0"/>
              <a:t>Eksiklik</a:t>
            </a:r>
          </a:p>
          <a:p>
            <a:pPr lvl="3"/>
            <a:r>
              <a:rPr lang="tr-TR" sz="2200" dirty="0"/>
              <a:t>Çuvalların patlaması, yırtılması</a:t>
            </a:r>
          </a:p>
          <a:p>
            <a:pPr lvl="3" algn="just"/>
            <a:endParaRPr lang="tr-TR" sz="2500" dirty="0"/>
          </a:p>
          <a:p>
            <a:pPr algn="just"/>
            <a:endParaRPr lang="tr-TR" dirty="0"/>
          </a:p>
        </p:txBody>
      </p:sp>
    </p:spTree>
    <p:extLst>
      <p:ext uri="{BB962C8B-B14F-4D97-AF65-F5344CB8AC3E}">
        <p14:creationId xmlns:p14="http://schemas.microsoft.com/office/powerpoint/2010/main" val="23181915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692696"/>
          </a:xfrm>
        </p:spPr>
        <p:txBody>
          <a:bodyPr>
            <a:normAutofit fontScale="90000"/>
          </a:bodyPr>
          <a:lstStyle/>
          <a:p>
            <a:r>
              <a:rPr lang="tr-TR" b="1" dirty="0" smtClean="0"/>
              <a:t>İstisnalar</a:t>
            </a:r>
            <a:endParaRPr lang="tr-TR" dirty="0"/>
          </a:p>
        </p:txBody>
      </p:sp>
      <p:sp>
        <p:nvSpPr>
          <p:cNvPr id="3" name="İçerik Yer Tutucusu 2"/>
          <p:cNvSpPr>
            <a:spLocks noGrp="1"/>
          </p:cNvSpPr>
          <p:nvPr>
            <p:ph idx="1"/>
          </p:nvPr>
        </p:nvSpPr>
        <p:spPr>
          <a:xfrm>
            <a:off x="457200" y="764704"/>
            <a:ext cx="8229600" cy="5760640"/>
          </a:xfrm>
        </p:spPr>
        <p:txBody>
          <a:bodyPr>
            <a:noAutofit/>
          </a:bodyPr>
          <a:lstStyle/>
          <a:p>
            <a:pPr marL="0" indent="0">
              <a:buNone/>
            </a:pPr>
            <a:r>
              <a:rPr lang="tr-TR" sz="1500" dirty="0" err="1"/>
              <a:t>All</a:t>
            </a:r>
            <a:r>
              <a:rPr lang="tr-TR" sz="1500" dirty="0"/>
              <a:t> </a:t>
            </a:r>
            <a:r>
              <a:rPr lang="tr-TR" sz="1500" dirty="0" err="1"/>
              <a:t>Risks</a:t>
            </a:r>
            <a:r>
              <a:rPr lang="tr-TR" sz="1500" dirty="0"/>
              <a:t> teminatının hariç tuttuğu rizikolar şunlardır:</a:t>
            </a:r>
          </a:p>
          <a:p>
            <a:r>
              <a:rPr lang="tr-TR" sz="1500" dirty="0"/>
              <a:t>Sigortalının kastı, kötü niyetinden doğan masraflar</a:t>
            </a:r>
          </a:p>
          <a:p>
            <a:r>
              <a:rPr lang="tr-TR" sz="1500" dirty="0"/>
              <a:t>Sigortalı şeyin yetersiz veya uygun olmayan ambalaj veya istiflenmesinden kaynaklanan zıya, hasar ve masraflar(yeterince yapıştırıcı ile kapatılmadığı için yükleme ve boşaltma esnasında dağılıp saçılan toprak emtiasının zıyaını önlemek için yapılan yeniden ambalajlama masrafları)</a:t>
            </a:r>
          </a:p>
          <a:p>
            <a:r>
              <a:rPr lang="tr-TR" sz="1500" dirty="0"/>
              <a:t>Sigortalı şeyin normal akması, olağan hacim veya ağırlık kaybı ya da olağan aşınma ve yıpranması(sıvı olarak taşınan yüklerde, pirinç, buğday emtiasında olduğu gibi)</a:t>
            </a:r>
          </a:p>
          <a:p>
            <a:r>
              <a:rPr lang="tr-TR" sz="1500" dirty="0" smtClean="0"/>
              <a:t>Sigortalı şeyin kendi ayıbı, gizli kusuru veya doğasından kaynaklanan zıya, hasar veya masraflar(rutubetli olarak gemiye yüklenen keten emtiasındaki kızışma sonucu meydana gelen hasar)</a:t>
            </a:r>
          </a:p>
          <a:p>
            <a:r>
              <a:rPr lang="tr-TR" sz="1500" dirty="0" smtClean="0"/>
              <a:t>Donatanın iflası ve mali kusuru (yükte fiziksel bir zıya veya hasar olmamasına rağmen taşıyıcının iflası veya parasal güçlüklere uğraması neticesinde, seferin bir ara limanda bırakılması nedeniyle meydana gelen zıya, hasar ve masraflar)</a:t>
            </a:r>
          </a:p>
          <a:p>
            <a:r>
              <a:rPr lang="tr-TR" sz="1500" dirty="0" smtClean="0"/>
              <a:t>Bu istisna maddesi, sigortalıyı basiretli bir iş adamı gibi davranarak, parasal durumu pek de iyi olmayan, iflas yolundaki bir taşıyıcı veya donatana taşıma yaptırmaması için konulmuştur.</a:t>
            </a:r>
          </a:p>
          <a:p>
            <a:r>
              <a:rPr lang="tr-TR" sz="1500" dirty="0" smtClean="0"/>
              <a:t>Yakın nedeni gecikme, hatta bu gecikme sigortalı bir rizikodan ileri gelmiş olsa bile, olan ziya, hasar veya masraflar(Fırtına nedeni ile varma yerine geç varan yılbaşı çamları, kaybolup tekrar bulunan mevsimlik giyim eşyaları)</a:t>
            </a:r>
            <a:endParaRPr lang="tr-TR" sz="1500" dirty="0"/>
          </a:p>
          <a:p>
            <a:r>
              <a:rPr lang="tr-TR" sz="1500" dirty="0"/>
              <a:t>Atom veya nükleer parçalanma ve/veya birleşme ya da nükleer savaş silahlarının kullanılması ve her türlü radyoaktif kirlenme neticesinde meydana gelen zıya, hasar veya masraflar</a:t>
            </a:r>
          </a:p>
          <a:p>
            <a:r>
              <a:rPr lang="tr-TR" sz="1500" dirty="0"/>
              <a:t>Sigortalı tarafından bilinen denize ve yüke elverişsizlik</a:t>
            </a:r>
          </a:p>
          <a:p>
            <a:r>
              <a:rPr lang="tr-TR" sz="1500" dirty="0" smtClean="0"/>
              <a:t>Harp, grev, lokavt, kargaşalık ve halk hareketleri rizikoları</a:t>
            </a:r>
          </a:p>
          <a:p>
            <a:endParaRPr lang="tr-TR" sz="1500" dirty="0"/>
          </a:p>
        </p:txBody>
      </p:sp>
    </p:spTree>
    <p:extLst>
      <p:ext uri="{BB962C8B-B14F-4D97-AF65-F5344CB8AC3E}">
        <p14:creationId xmlns:p14="http://schemas.microsoft.com/office/powerpoint/2010/main" val="2381423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b="1" dirty="0" smtClean="0"/>
              <a:t>Poliçe; </a:t>
            </a:r>
            <a:r>
              <a:rPr lang="tr-TR" dirty="0"/>
              <a:t>Sigorta anlaşmasının yazılı şeklidir. Bu belgenin içeriğinde bulunması gereken </a:t>
            </a:r>
            <a:r>
              <a:rPr lang="tr-TR" dirty="0" smtClean="0"/>
              <a:t>bilgiler şunlardır:</a:t>
            </a:r>
          </a:p>
          <a:p>
            <a:pPr lvl="3" algn="just"/>
            <a:r>
              <a:rPr lang="tr-TR" dirty="0"/>
              <a:t>Sigortacı ile sigortalı / sigorta ettirenin ve varsa menfaattarın ismi, adresi</a:t>
            </a:r>
          </a:p>
          <a:p>
            <a:pPr lvl="3" algn="just"/>
            <a:r>
              <a:rPr lang="tr-TR" dirty="0"/>
              <a:t>Sigortanın konusu</a:t>
            </a:r>
          </a:p>
          <a:p>
            <a:pPr lvl="3" algn="just"/>
            <a:r>
              <a:rPr lang="tr-TR" dirty="0"/>
              <a:t>Verilen teminatlar</a:t>
            </a:r>
          </a:p>
          <a:p>
            <a:pPr lvl="3" algn="just"/>
            <a:r>
              <a:rPr lang="tr-TR" dirty="0"/>
              <a:t>Teminat başlangıç ve bitiş tarihleri</a:t>
            </a:r>
          </a:p>
          <a:p>
            <a:pPr lvl="3" algn="just"/>
            <a:r>
              <a:rPr lang="tr-TR" dirty="0"/>
              <a:t>Sigorta bedeli</a:t>
            </a:r>
          </a:p>
          <a:p>
            <a:pPr algn="just"/>
            <a:endParaRPr lang="tr-TR" dirty="0"/>
          </a:p>
          <a:p>
            <a:pPr marL="342900" lvl="2" indent="-342900" algn="just"/>
            <a:endParaRPr lang="tr-TR" b="1" dirty="0"/>
          </a:p>
          <a:p>
            <a:pPr marL="0" indent="0" algn="just">
              <a:buNone/>
            </a:pPr>
            <a:endParaRPr lang="tr-TR" dirty="0"/>
          </a:p>
        </p:txBody>
      </p:sp>
    </p:spTree>
    <p:extLst>
      <p:ext uri="{BB962C8B-B14F-4D97-AF65-F5344CB8AC3E}">
        <p14:creationId xmlns:p14="http://schemas.microsoft.com/office/powerpoint/2010/main" val="9814134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lvl="2" algn="ctr" rtl="0">
              <a:spcBef>
                <a:spcPct val="0"/>
              </a:spcBef>
            </a:pPr>
            <a:r>
              <a:rPr lang="tr-TR" sz="4400" b="1" dirty="0"/>
              <a:t>Kara Yolu ile Yapılan </a:t>
            </a:r>
            <a:r>
              <a:rPr lang="tr-TR" sz="4400" b="1" dirty="0" smtClean="0"/>
              <a:t>Taşımalar</a:t>
            </a:r>
            <a:endParaRPr lang="tr-TR" sz="4400" dirty="0"/>
          </a:p>
        </p:txBody>
      </p:sp>
      <p:sp>
        <p:nvSpPr>
          <p:cNvPr id="3" name="İçerik Yer Tutucusu 2"/>
          <p:cNvSpPr>
            <a:spLocks noGrp="1"/>
          </p:cNvSpPr>
          <p:nvPr>
            <p:ph idx="1"/>
          </p:nvPr>
        </p:nvSpPr>
        <p:spPr/>
        <p:txBody>
          <a:bodyPr>
            <a:normAutofit fontScale="70000" lnSpcReduction="20000"/>
          </a:bodyPr>
          <a:lstStyle/>
          <a:p>
            <a:pPr algn="just"/>
            <a:r>
              <a:rPr lang="tr-TR" dirty="0"/>
              <a:t>Kara yolu ile yapılan taşımalar için de verilebilecek 3 tür teminat mevcuttur. Bu teminatları en dar olandan en geniş olana göre şöyle sıralanabilir</a:t>
            </a:r>
            <a:r>
              <a:rPr lang="tr-TR" dirty="0" smtClean="0"/>
              <a:t>;</a:t>
            </a:r>
            <a:endParaRPr lang="tr-TR" sz="4400" dirty="0"/>
          </a:p>
          <a:p>
            <a:pPr lvl="1" algn="just"/>
            <a:r>
              <a:rPr lang="tr-TR" dirty="0"/>
              <a:t>Tam ziya(total </a:t>
            </a:r>
            <a:r>
              <a:rPr lang="tr-TR" dirty="0" err="1"/>
              <a:t>loss</a:t>
            </a:r>
            <a:r>
              <a:rPr lang="tr-TR" dirty="0"/>
              <a:t>)</a:t>
            </a:r>
          </a:p>
          <a:p>
            <a:pPr lvl="1" algn="just"/>
            <a:r>
              <a:rPr lang="tr-TR" dirty="0"/>
              <a:t>Kamyon </a:t>
            </a:r>
            <a:r>
              <a:rPr lang="tr-TR" dirty="0" err="1"/>
              <a:t>klozu</a:t>
            </a:r>
            <a:r>
              <a:rPr lang="tr-TR" dirty="0"/>
              <a:t> ve demir yolu </a:t>
            </a:r>
            <a:r>
              <a:rPr lang="tr-TR" dirty="0" err="1"/>
              <a:t>klozu</a:t>
            </a:r>
            <a:endParaRPr lang="tr-TR" dirty="0"/>
          </a:p>
          <a:p>
            <a:pPr lvl="1" algn="just"/>
            <a:r>
              <a:rPr lang="tr-TR" dirty="0" err="1"/>
              <a:t>Institute</a:t>
            </a:r>
            <a:r>
              <a:rPr lang="tr-TR" dirty="0"/>
              <a:t> </a:t>
            </a:r>
            <a:r>
              <a:rPr lang="tr-TR" dirty="0" err="1"/>
              <a:t>cargo</a:t>
            </a:r>
            <a:r>
              <a:rPr lang="tr-TR" dirty="0"/>
              <a:t> </a:t>
            </a:r>
            <a:r>
              <a:rPr lang="tr-TR" dirty="0" err="1"/>
              <a:t>clauses</a:t>
            </a:r>
            <a:r>
              <a:rPr lang="tr-TR" dirty="0"/>
              <a:t> “A” veya </a:t>
            </a:r>
            <a:r>
              <a:rPr lang="tr-TR" dirty="0" err="1"/>
              <a:t>Institute</a:t>
            </a:r>
            <a:r>
              <a:rPr lang="tr-TR" dirty="0"/>
              <a:t> </a:t>
            </a:r>
            <a:r>
              <a:rPr lang="tr-TR" dirty="0" err="1"/>
              <a:t>cargo</a:t>
            </a:r>
            <a:r>
              <a:rPr lang="tr-TR" dirty="0"/>
              <a:t> </a:t>
            </a:r>
            <a:r>
              <a:rPr lang="tr-TR" dirty="0" err="1"/>
              <a:t>clauses</a:t>
            </a:r>
            <a:r>
              <a:rPr lang="tr-TR" dirty="0"/>
              <a:t> </a:t>
            </a:r>
            <a:r>
              <a:rPr lang="tr-TR" dirty="0" err="1"/>
              <a:t>all</a:t>
            </a:r>
            <a:r>
              <a:rPr lang="tr-TR" dirty="0"/>
              <a:t> </a:t>
            </a:r>
            <a:r>
              <a:rPr lang="tr-TR" dirty="0" err="1" smtClean="0"/>
              <a:t>risks</a:t>
            </a:r>
            <a:endParaRPr lang="tr-TR" sz="5200" dirty="0"/>
          </a:p>
          <a:p>
            <a:pPr algn="just"/>
            <a:r>
              <a:rPr lang="tr-TR" dirty="0"/>
              <a:t>Bu teminatlardan Tam ziya(total </a:t>
            </a:r>
            <a:r>
              <a:rPr lang="tr-TR" dirty="0" err="1"/>
              <a:t>loss</a:t>
            </a:r>
            <a:r>
              <a:rPr lang="tr-TR" dirty="0"/>
              <a:t>) ve </a:t>
            </a:r>
            <a:r>
              <a:rPr lang="tr-TR" dirty="0" err="1"/>
              <a:t>Institute</a:t>
            </a:r>
            <a:r>
              <a:rPr lang="tr-TR" dirty="0"/>
              <a:t> </a:t>
            </a:r>
            <a:r>
              <a:rPr lang="tr-TR" dirty="0" err="1"/>
              <a:t>cargo</a:t>
            </a:r>
            <a:r>
              <a:rPr lang="tr-TR" dirty="0"/>
              <a:t> </a:t>
            </a:r>
            <a:r>
              <a:rPr lang="tr-TR" dirty="0" err="1"/>
              <a:t>clauses</a:t>
            </a:r>
            <a:r>
              <a:rPr lang="tr-TR" dirty="0"/>
              <a:t> “A” veya </a:t>
            </a:r>
            <a:r>
              <a:rPr lang="tr-TR" dirty="0" err="1"/>
              <a:t>Institute</a:t>
            </a:r>
            <a:r>
              <a:rPr lang="tr-TR" dirty="0"/>
              <a:t> </a:t>
            </a:r>
            <a:r>
              <a:rPr lang="tr-TR" dirty="0" err="1"/>
              <a:t>cargo</a:t>
            </a:r>
            <a:r>
              <a:rPr lang="tr-TR" dirty="0"/>
              <a:t> </a:t>
            </a:r>
            <a:r>
              <a:rPr lang="tr-TR" dirty="0" err="1"/>
              <a:t>clauses</a:t>
            </a:r>
            <a:r>
              <a:rPr lang="tr-TR" dirty="0"/>
              <a:t> </a:t>
            </a:r>
            <a:r>
              <a:rPr lang="tr-TR" dirty="0" err="1"/>
              <a:t>all</a:t>
            </a:r>
            <a:r>
              <a:rPr lang="tr-TR" dirty="0"/>
              <a:t> </a:t>
            </a:r>
            <a:r>
              <a:rPr lang="tr-TR" dirty="0" err="1"/>
              <a:t>risks</a:t>
            </a:r>
            <a:r>
              <a:rPr lang="tr-TR" dirty="0"/>
              <a:t>, deniz yolu ile yapılan taşımalar için verilenlerin kara  yolu taşımalarını uygulanabilir şeklidir. Açık kasalı kamyonlarda yapılan taşımalara </a:t>
            </a:r>
            <a:r>
              <a:rPr lang="tr-TR" dirty="0" err="1"/>
              <a:t>all</a:t>
            </a:r>
            <a:r>
              <a:rPr lang="tr-TR" dirty="0"/>
              <a:t> </a:t>
            </a:r>
            <a:r>
              <a:rPr lang="tr-TR" dirty="0" err="1"/>
              <a:t>risks</a:t>
            </a:r>
            <a:r>
              <a:rPr lang="tr-TR" dirty="0"/>
              <a:t> teminatı verilmemekte, bu tür taşımalar kamyon </a:t>
            </a:r>
            <a:r>
              <a:rPr lang="tr-TR" dirty="0" err="1"/>
              <a:t>klozu</a:t>
            </a:r>
            <a:r>
              <a:rPr lang="tr-TR" dirty="0"/>
              <a:t>, yükleme, boşaltma ve aktarma rizikoları hariç teminat ile sigortalanmaktadır</a:t>
            </a:r>
            <a:r>
              <a:rPr lang="tr-TR" dirty="0" smtClean="0"/>
              <a:t>.</a:t>
            </a:r>
            <a:endParaRPr lang="tr-TR" sz="4400" dirty="0"/>
          </a:p>
          <a:p>
            <a:pPr algn="just"/>
            <a:r>
              <a:rPr lang="tr-TR" dirty="0"/>
              <a:t>Kara yolu ile yapılan taşımalarda, sigortalı emtia gümrük depolarında, gümrüğe giriş tarihinden itibaren 60 gün süre ile verilen teminat çerçevesinde sigortalıdır. </a:t>
            </a:r>
          </a:p>
        </p:txBody>
      </p:sp>
    </p:spTree>
    <p:extLst>
      <p:ext uri="{BB962C8B-B14F-4D97-AF65-F5344CB8AC3E}">
        <p14:creationId xmlns:p14="http://schemas.microsoft.com/office/powerpoint/2010/main" val="1370143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7500" lnSpcReduction="20000"/>
          </a:bodyPr>
          <a:lstStyle/>
          <a:p>
            <a:pPr marL="514350" indent="-514350" algn="just">
              <a:lnSpc>
                <a:spcPct val="120000"/>
              </a:lnSpc>
              <a:buFont typeface="+mj-lt"/>
              <a:buAutoNum type="arabicPeriod"/>
            </a:pPr>
            <a:r>
              <a:rPr lang="tr-TR" b="1" dirty="0" smtClean="0"/>
              <a:t>Kamyon </a:t>
            </a:r>
            <a:r>
              <a:rPr lang="tr-TR" b="1" dirty="0" err="1" smtClean="0"/>
              <a:t>Klozu</a:t>
            </a:r>
            <a:r>
              <a:rPr lang="tr-TR" sz="3000" dirty="0" smtClean="0"/>
              <a:t>; </a:t>
            </a:r>
            <a:r>
              <a:rPr lang="tr-TR" dirty="0" smtClean="0"/>
              <a:t>Kara yolunda verilen dar teminat olarak adlandırılan bu teminat, sadece sigortalı emtiayı taşıyan nakil vasıtasının yanması, devrilmesi, çarpışması gibi bir kaza </a:t>
            </a:r>
            <a:r>
              <a:rPr lang="tr-TR" dirty="0"/>
              <a:t>geçirmesi neticesinde taşınan malda meydana gelen zıya, hasar ve masrafları karşılar. Yükleme, boşaltma ve aktarma rizikoları bu teminattan hariçtir. Kamyon </a:t>
            </a:r>
            <a:r>
              <a:rPr lang="tr-TR" dirty="0" err="1"/>
              <a:t>klozunda</a:t>
            </a:r>
            <a:r>
              <a:rPr lang="tr-TR" dirty="0"/>
              <a:t> da sigortalının hasar talebinde bulunabilmesi için, mutlaka elinde hasarın </a:t>
            </a:r>
            <a:r>
              <a:rPr lang="tr-TR" dirty="0" smtClean="0"/>
              <a:t>bir kaza neticesinde gerçekleştiğini gösteren bir raporun olması gerekir. </a:t>
            </a:r>
            <a:endParaRPr lang="tr-TR" sz="4400" dirty="0" smtClean="0"/>
          </a:p>
          <a:p>
            <a:pPr marL="514350" indent="-514350" algn="just">
              <a:buFont typeface="+mj-lt"/>
              <a:buAutoNum type="arabicPeriod"/>
            </a:pPr>
            <a:r>
              <a:rPr lang="tr-TR" b="1" dirty="0" smtClean="0"/>
              <a:t>Demir Yolu </a:t>
            </a:r>
            <a:r>
              <a:rPr lang="tr-TR" b="1" dirty="0" err="1" smtClean="0"/>
              <a:t>Klozu</a:t>
            </a:r>
            <a:r>
              <a:rPr lang="tr-TR" sz="3000" dirty="0" smtClean="0"/>
              <a:t>; </a:t>
            </a:r>
            <a:r>
              <a:rPr lang="tr-TR" dirty="0" smtClean="0"/>
              <a:t>Kamyon </a:t>
            </a:r>
            <a:r>
              <a:rPr lang="tr-TR" dirty="0" err="1" smtClean="0"/>
              <a:t>klozunun</a:t>
            </a:r>
            <a:r>
              <a:rPr lang="tr-TR" dirty="0" smtClean="0"/>
              <a:t> demir yolu taşımacılığına uygulanabilir şeklidir.</a:t>
            </a:r>
          </a:p>
          <a:p>
            <a:pPr marL="514350" indent="-514350" algn="just">
              <a:buFont typeface="+mj-lt"/>
              <a:buAutoNum type="arabicPeriod"/>
            </a:pPr>
            <a:endParaRPr lang="tr-TR" dirty="0"/>
          </a:p>
        </p:txBody>
      </p:sp>
    </p:spTree>
    <p:extLst>
      <p:ext uri="{BB962C8B-B14F-4D97-AF65-F5344CB8AC3E}">
        <p14:creationId xmlns:p14="http://schemas.microsoft.com/office/powerpoint/2010/main" val="39721755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2" algn="ctr" rtl="0">
              <a:spcBef>
                <a:spcPct val="0"/>
              </a:spcBef>
            </a:pPr>
            <a:r>
              <a:rPr lang="tr-TR" sz="4000" b="1" dirty="0" smtClean="0"/>
              <a:t>Hava Yolu İle Yapılan Taşımalar</a:t>
            </a:r>
            <a:endParaRPr lang="tr-TR" sz="4000" dirty="0"/>
          </a:p>
        </p:txBody>
      </p:sp>
      <p:sp>
        <p:nvSpPr>
          <p:cNvPr id="3" name="İçerik Yer Tutucusu 2"/>
          <p:cNvSpPr>
            <a:spLocks noGrp="1"/>
          </p:cNvSpPr>
          <p:nvPr>
            <p:ph idx="1"/>
          </p:nvPr>
        </p:nvSpPr>
        <p:spPr>
          <a:xfrm>
            <a:off x="457200" y="1340768"/>
            <a:ext cx="8229600" cy="4785395"/>
          </a:xfrm>
        </p:spPr>
        <p:txBody>
          <a:bodyPr>
            <a:normAutofit fontScale="92500" lnSpcReduction="10000"/>
          </a:bodyPr>
          <a:lstStyle/>
          <a:p>
            <a:r>
              <a:rPr lang="tr-TR" dirty="0" smtClean="0"/>
              <a:t>Hava </a:t>
            </a:r>
            <a:r>
              <a:rPr lang="tr-TR" dirty="0"/>
              <a:t>yolu ile yapılan taşımalar için verilebilecek 2 tür teminat mevcuttur. Burada bir dar teminattan söz etmek mümkün değildir. Verilebilecek teminatlar şunlardır:</a:t>
            </a:r>
          </a:p>
          <a:p>
            <a:pPr lvl="1"/>
            <a:r>
              <a:rPr lang="tr-TR" dirty="0"/>
              <a:t>Tam ziya(total </a:t>
            </a:r>
            <a:r>
              <a:rPr lang="tr-TR" dirty="0" err="1"/>
              <a:t>loss</a:t>
            </a:r>
            <a:r>
              <a:rPr lang="tr-TR" dirty="0"/>
              <a:t>)</a:t>
            </a:r>
          </a:p>
          <a:p>
            <a:pPr lvl="1"/>
            <a:r>
              <a:rPr lang="tr-TR" dirty="0" err="1"/>
              <a:t>Institute</a:t>
            </a:r>
            <a:r>
              <a:rPr lang="tr-TR" dirty="0"/>
              <a:t> </a:t>
            </a:r>
            <a:r>
              <a:rPr lang="tr-TR" dirty="0" err="1"/>
              <a:t>cargo</a:t>
            </a:r>
            <a:r>
              <a:rPr lang="tr-TR" dirty="0"/>
              <a:t> </a:t>
            </a:r>
            <a:r>
              <a:rPr lang="tr-TR" dirty="0" err="1"/>
              <a:t>clauses</a:t>
            </a:r>
            <a:r>
              <a:rPr lang="tr-TR" dirty="0"/>
              <a:t> “A” veya </a:t>
            </a:r>
            <a:r>
              <a:rPr lang="tr-TR" dirty="0" err="1"/>
              <a:t>Institute</a:t>
            </a:r>
            <a:r>
              <a:rPr lang="tr-TR" dirty="0"/>
              <a:t> </a:t>
            </a:r>
            <a:r>
              <a:rPr lang="tr-TR" dirty="0" err="1"/>
              <a:t>cargo</a:t>
            </a:r>
            <a:r>
              <a:rPr lang="tr-TR" dirty="0"/>
              <a:t> </a:t>
            </a:r>
            <a:r>
              <a:rPr lang="tr-TR" dirty="0" err="1"/>
              <a:t>clauses</a:t>
            </a:r>
            <a:r>
              <a:rPr lang="tr-TR" dirty="0"/>
              <a:t> </a:t>
            </a:r>
            <a:r>
              <a:rPr lang="tr-TR" dirty="0" err="1"/>
              <a:t>all</a:t>
            </a:r>
            <a:r>
              <a:rPr lang="tr-TR" dirty="0"/>
              <a:t> </a:t>
            </a:r>
            <a:r>
              <a:rPr lang="tr-TR" dirty="0" err="1"/>
              <a:t>risks</a:t>
            </a:r>
            <a:endParaRPr lang="tr-TR" dirty="0"/>
          </a:p>
          <a:p>
            <a:r>
              <a:rPr lang="tr-TR" dirty="0"/>
              <a:t>Hava yolu ile yapılan taşımalarda, sigortalı emtia gümrük depolarında, gümrüğe giriş tarihinden itibaren 30 gün süre ile, verilen teminat çerçevesinde sigortalıdır.</a:t>
            </a:r>
          </a:p>
          <a:p>
            <a:endParaRPr lang="tr-TR" dirty="0"/>
          </a:p>
        </p:txBody>
      </p:sp>
    </p:spTree>
    <p:extLst>
      <p:ext uri="{BB962C8B-B14F-4D97-AF65-F5344CB8AC3E}">
        <p14:creationId xmlns:p14="http://schemas.microsoft.com/office/powerpoint/2010/main" val="20854416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2" algn="ctr" rtl="0">
              <a:spcBef>
                <a:spcPct val="0"/>
              </a:spcBef>
            </a:pPr>
            <a:r>
              <a:rPr lang="tr-TR" b="1" dirty="0" smtClean="0"/>
              <a:t>Emtia Nakliyat Sigortalarında Verilen Ek Teminatlar</a:t>
            </a:r>
            <a:endParaRPr lang="tr-TR" dirty="0"/>
          </a:p>
        </p:txBody>
      </p:sp>
      <p:sp>
        <p:nvSpPr>
          <p:cNvPr id="3" name="İçerik Yer Tutucusu 2"/>
          <p:cNvSpPr>
            <a:spLocks noGrp="1"/>
          </p:cNvSpPr>
          <p:nvPr>
            <p:ph idx="1"/>
          </p:nvPr>
        </p:nvSpPr>
        <p:spPr/>
        <p:txBody>
          <a:bodyPr>
            <a:normAutofit fontScale="85000" lnSpcReduction="20000"/>
          </a:bodyPr>
          <a:lstStyle/>
          <a:p>
            <a:pPr algn="just"/>
            <a:r>
              <a:rPr lang="tr-TR" dirty="0" smtClean="0"/>
              <a:t>Deniz </a:t>
            </a:r>
            <a:r>
              <a:rPr lang="tr-TR" dirty="0"/>
              <a:t>yolu ve Hava yolunda verilen ek teminatlar şunlardır;</a:t>
            </a:r>
          </a:p>
          <a:p>
            <a:pPr lvl="1" algn="just"/>
            <a:r>
              <a:rPr lang="tr-TR" dirty="0"/>
              <a:t>Harp(</a:t>
            </a:r>
            <a:r>
              <a:rPr lang="tr-TR" dirty="0" err="1"/>
              <a:t>War</a:t>
            </a:r>
            <a:r>
              <a:rPr lang="tr-TR" dirty="0"/>
              <a:t>)</a:t>
            </a:r>
          </a:p>
          <a:p>
            <a:pPr lvl="1" algn="just"/>
            <a:r>
              <a:rPr lang="tr-TR" dirty="0"/>
              <a:t>Grev, kargaşalık, halk hareketleri(</a:t>
            </a:r>
            <a:r>
              <a:rPr lang="tr-TR" dirty="0" err="1"/>
              <a:t>Strikes</a:t>
            </a:r>
            <a:r>
              <a:rPr lang="tr-TR" dirty="0"/>
              <a:t>, </a:t>
            </a:r>
            <a:r>
              <a:rPr lang="tr-TR" dirty="0" err="1"/>
              <a:t>riots</a:t>
            </a:r>
            <a:r>
              <a:rPr lang="tr-TR" dirty="0"/>
              <a:t>, </a:t>
            </a:r>
            <a:r>
              <a:rPr lang="tr-TR" dirty="0" err="1"/>
              <a:t>civil</a:t>
            </a:r>
            <a:r>
              <a:rPr lang="tr-TR" dirty="0"/>
              <a:t> </a:t>
            </a:r>
            <a:r>
              <a:rPr lang="tr-TR" dirty="0" err="1"/>
              <a:t>commotions</a:t>
            </a:r>
            <a:r>
              <a:rPr lang="tr-TR" dirty="0"/>
              <a:t>-SRCC) Kara yolu ve demir yolunda verilen ek teminatlar şunlardır;</a:t>
            </a:r>
          </a:p>
          <a:p>
            <a:pPr lvl="1" algn="just"/>
            <a:r>
              <a:rPr lang="tr-TR" dirty="0"/>
              <a:t>Grev, kargaşalık, halk </a:t>
            </a:r>
            <a:r>
              <a:rPr lang="tr-TR" dirty="0" smtClean="0"/>
              <a:t>hareketleri</a:t>
            </a:r>
            <a:endParaRPr lang="tr-TR" sz="4400" dirty="0"/>
          </a:p>
          <a:p>
            <a:pPr algn="just"/>
            <a:r>
              <a:rPr lang="tr-TR" dirty="0"/>
              <a:t>Görüldüğü üzere harp teminatı kara yolu ve demir yolu taşımalarına verilmemektedir. Çünkü, Londra piyasasında yüke karada iken savaş teminatı verilmemesini öngören “</a:t>
            </a:r>
            <a:r>
              <a:rPr lang="tr-TR" dirty="0" err="1"/>
              <a:t>waterborne</a:t>
            </a:r>
            <a:r>
              <a:rPr lang="tr-TR" dirty="0"/>
              <a:t> </a:t>
            </a:r>
            <a:r>
              <a:rPr lang="tr-TR" dirty="0" err="1"/>
              <a:t>agreement</a:t>
            </a:r>
            <a:r>
              <a:rPr lang="tr-TR" dirty="0"/>
              <a:t>” anlayışı egemendir.</a:t>
            </a:r>
          </a:p>
          <a:p>
            <a:pPr algn="just"/>
            <a:endParaRPr lang="tr-TR" dirty="0"/>
          </a:p>
        </p:txBody>
      </p:sp>
    </p:spTree>
    <p:extLst>
      <p:ext uri="{BB962C8B-B14F-4D97-AF65-F5344CB8AC3E}">
        <p14:creationId xmlns:p14="http://schemas.microsoft.com/office/powerpoint/2010/main" val="3875198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2" algn="ctr" rtl="0">
              <a:spcBef>
                <a:spcPct val="0"/>
              </a:spcBef>
            </a:pPr>
            <a:r>
              <a:rPr lang="tr-TR" b="1" dirty="0"/>
              <a:t>Emtia Nakliyat Sigortalarında </a:t>
            </a:r>
            <a:r>
              <a:rPr lang="tr-TR" b="1" dirty="0" smtClean="0"/>
              <a:t>Fiyatlandırma</a:t>
            </a:r>
            <a:endParaRPr lang="tr-TR" dirty="0"/>
          </a:p>
        </p:txBody>
      </p:sp>
      <p:sp>
        <p:nvSpPr>
          <p:cNvPr id="3" name="İçerik Yer Tutucusu 2"/>
          <p:cNvSpPr>
            <a:spLocks noGrp="1"/>
          </p:cNvSpPr>
          <p:nvPr>
            <p:ph idx="1"/>
          </p:nvPr>
        </p:nvSpPr>
        <p:spPr>
          <a:xfrm>
            <a:off x="457200" y="1340768"/>
            <a:ext cx="8229600" cy="5256584"/>
          </a:xfrm>
        </p:spPr>
        <p:txBody>
          <a:bodyPr>
            <a:normAutofit lnSpcReduction="10000"/>
          </a:bodyPr>
          <a:lstStyle/>
          <a:p>
            <a:pPr lvl="3"/>
            <a:r>
              <a:rPr lang="tr-TR" dirty="0"/>
              <a:t>Sigortalının adı, varsa ticari </a:t>
            </a:r>
            <a:r>
              <a:rPr lang="tr-TR" dirty="0" err="1"/>
              <a:t>ünvanı</a:t>
            </a:r>
            <a:endParaRPr lang="tr-TR" dirty="0"/>
          </a:p>
          <a:p>
            <a:pPr lvl="3"/>
            <a:r>
              <a:rPr lang="tr-TR" dirty="0"/>
              <a:t>Sigorta edilecek malın açık, tam adı ve evsafı</a:t>
            </a:r>
          </a:p>
          <a:p>
            <a:pPr lvl="3"/>
            <a:r>
              <a:rPr lang="tr-TR" dirty="0"/>
              <a:t>Sigorta bedeli</a:t>
            </a:r>
          </a:p>
          <a:p>
            <a:pPr lvl="3"/>
            <a:r>
              <a:rPr lang="tr-TR" dirty="0"/>
              <a:t>Malın ağırlığı, koli adedi, ambalaj şekli(dökme, palet, konteyner içinde vs.) demir ise bağ,</a:t>
            </a:r>
          </a:p>
          <a:p>
            <a:pPr lvl="3"/>
            <a:r>
              <a:rPr lang="tr-TR" dirty="0"/>
              <a:t>Saç ise rulo veya plaka adedi</a:t>
            </a:r>
          </a:p>
          <a:p>
            <a:pPr lvl="3"/>
            <a:r>
              <a:rPr lang="tr-TR" dirty="0"/>
              <a:t>Sefer yeri(Sevkiyatın başlangıç ve bitiş </a:t>
            </a:r>
            <a:r>
              <a:rPr lang="tr-TR" dirty="0" err="1"/>
              <a:t>yerileri</a:t>
            </a:r>
            <a:r>
              <a:rPr lang="tr-TR" dirty="0"/>
              <a:t>)</a:t>
            </a:r>
          </a:p>
          <a:p>
            <a:pPr lvl="3"/>
            <a:r>
              <a:rPr lang="tr-TR" dirty="0"/>
              <a:t>Vasıta türü(kamyon ise plaka nu., gemi ise gemi adı, tren ise vagon </a:t>
            </a:r>
            <a:r>
              <a:rPr lang="tr-TR" dirty="0" err="1"/>
              <a:t>nu.,uçak</a:t>
            </a:r>
            <a:r>
              <a:rPr lang="tr-TR" dirty="0"/>
              <a:t> ise uçuş nu.)</a:t>
            </a:r>
          </a:p>
          <a:p>
            <a:pPr lvl="3"/>
            <a:r>
              <a:rPr lang="tr-TR" dirty="0"/>
              <a:t>Gemi nakliyesinde malın ambarda mı, güvertede mi taşındığı</a:t>
            </a:r>
          </a:p>
          <a:p>
            <a:pPr lvl="3"/>
            <a:r>
              <a:rPr lang="tr-TR" dirty="0"/>
              <a:t>Yükleme tarihi</a:t>
            </a:r>
          </a:p>
          <a:p>
            <a:pPr lvl="3"/>
            <a:r>
              <a:rPr lang="tr-TR" dirty="0"/>
              <a:t>İstenen teminatın türü(Şerait)</a:t>
            </a:r>
          </a:p>
          <a:p>
            <a:pPr lvl="3"/>
            <a:r>
              <a:rPr lang="tr-TR" dirty="0"/>
              <a:t>Eğer varsa akreditif numarası</a:t>
            </a:r>
          </a:p>
          <a:p>
            <a:pPr lvl="3"/>
            <a:r>
              <a:rPr lang="tr-TR" dirty="0"/>
              <a:t>Sigortayı teklif edenin adı</a:t>
            </a:r>
          </a:p>
          <a:p>
            <a:pPr lvl="3"/>
            <a:r>
              <a:rPr lang="tr-TR" dirty="0"/>
              <a:t>Teklif tarihi</a:t>
            </a:r>
          </a:p>
          <a:p>
            <a:endParaRPr lang="tr-TR" dirty="0"/>
          </a:p>
        </p:txBody>
      </p:sp>
    </p:spTree>
    <p:extLst>
      <p:ext uri="{BB962C8B-B14F-4D97-AF65-F5344CB8AC3E}">
        <p14:creationId xmlns:p14="http://schemas.microsoft.com/office/powerpoint/2010/main" val="39847956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3" algn="ctr" rtl="0">
              <a:spcBef>
                <a:spcPct val="0"/>
              </a:spcBef>
            </a:pPr>
            <a:r>
              <a:rPr lang="tr-TR" sz="3200" b="1" dirty="0"/>
              <a:t>Emtia Sigortası Poliçe </a:t>
            </a:r>
            <a:r>
              <a:rPr lang="tr-TR" sz="3200" b="1" dirty="0" smtClean="0"/>
              <a:t>Türleri</a:t>
            </a:r>
            <a:endParaRPr lang="tr-TR" sz="3200" dirty="0"/>
          </a:p>
        </p:txBody>
      </p:sp>
      <p:sp>
        <p:nvSpPr>
          <p:cNvPr id="3" name="İçerik Yer Tutucusu 2"/>
          <p:cNvSpPr>
            <a:spLocks noGrp="1"/>
          </p:cNvSpPr>
          <p:nvPr>
            <p:ph idx="1"/>
          </p:nvPr>
        </p:nvSpPr>
        <p:spPr/>
        <p:txBody>
          <a:bodyPr/>
          <a:lstStyle/>
          <a:p>
            <a:pPr algn="just"/>
            <a:r>
              <a:rPr lang="tr-TR" b="1" dirty="0"/>
              <a:t>Kati </a:t>
            </a:r>
            <a:r>
              <a:rPr lang="tr-TR" b="1" dirty="0" smtClean="0"/>
              <a:t>Poliçeler; </a:t>
            </a:r>
            <a:r>
              <a:rPr lang="tr-TR" dirty="0" smtClean="0"/>
              <a:t>Nakliyat </a:t>
            </a:r>
            <a:r>
              <a:rPr lang="tr-TR" dirty="0"/>
              <a:t>sigorta sözleşmesi yapılırken sigortaya gerekli her türlü bilginin yer aldığı kesin poliçelerdir.</a:t>
            </a:r>
          </a:p>
          <a:p>
            <a:pPr algn="just"/>
            <a:endParaRPr lang="tr-TR" dirty="0"/>
          </a:p>
        </p:txBody>
      </p:sp>
    </p:spTree>
    <p:extLst>
      <p:ext uri="{BB962C8B-B14F-4D97-AF65-F5344CB8AC3E}">
        <p14:creationId xmlns:p14="http://schemas.microsoft.com/office/powerpoint/2010/main" val="7589925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Emtia Sigortası Poliçe Türleri</a:t>
            </a:r>
            <a:endParaRPr lang="tr-TR" dirty="0"/>
          </a:p>
        </p:txBody>
      </p:sp>
      <p:sp>
        <p:nvSpPr>
          <p:cNvPr id="3" name="İçerik Yer Tutucusu 2"/>
          <p:cNvSpPr>
            <a:spLocks noGrp="1"/>
          </p:cNvSpPr>
          <p:nvPr>
            <p:ph idx="1"/>
          </p:nvPr>
        </p:nvSpPr>
        <p:spPr/>
        <p:txBody>
          <a:bodyPr/>
          <a:lstStyle/>
          <a:p>
            <a:pPr algn="just"/>
            <a:r>
              <a:rPr lang="tr-TR" b="1" dirty="0" err="1"/>
              <a:t>Flotan</a:t>
            </a:r>
            <a:r>
              <a:rPr lang="tr-TR" b="1" dirty="0"/>
              <a:t> </a:t>
            </a:r>
            <a:r>
              <a:rPr lang="tr-TR" b="1" dirty="0" smtClean="0"/>
              <a:t>Poliçeler; </a:t>
            </a:r>
            <a:r>
              <a:rPr lang="tr-TR" dirty="0" smtClean="0"/>
              <a:t>Sigorta </a:t>
            </a:r>
            <a:r>
              <a:rPr lang="tr-TR" dirty="0"/>
              <a:t>sözleşmesi yapılırken sevkiyat ile ilgili bazı bilgilerin (malın değeri, gemi adı gibi) eksik olduğu daha sonra eksikliklerinin bildirileceği kaydı ile teminat verilen poliçelerdir. Bu poliçelere muvakkat poliçe de denir.</a:t>
            </a:r>
          </a:p>
          <a:p>
            <a:pPr algn="just"/>
            <a:endParaRPr lang="tr-TR" dirty="0"/>
          </a:p>
        </p:txBody>
      </p:sp>
    </p:spTree>
    <p:extLst>
      <p:ext uri="{BB962C8B-B14F-4D97-AF65-F5344CB8AC3E}">
        <p14:creationId xmlns:p14="http://schemas.microsoft.com/office/powerpoint/2010/main" val="20551743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Emtia Sigortası Poliçe Türleri</a:t>
            </a:r>
            <a:endParaRPr lang="tr-TR" dirty="0"/>
          </a:p>
        </p:txBody>
      </p:sp>
      <p:sp>
        <p:nvSpPr>
          <p:cNvPr id="3" name="İçerik Yer Tutucusu 2"/>
          <p:cNvSpPr>
            <a:spLocks noGrp="1"/>
          </p:cNvSpPr>
          <p:nvPr>
            <p:ph idx="1"/>
          </p:nvPr>
        </p:nvSpPr>
        <p:spPr/>
        <p:txBody>
          <a:bodyPr>
            <a:normAutofit/>
          </a:bodyPr>
          <a:lstStyle/>
          <a:p>
            <a:pPr algn="just"/>
            <a:r>
              <a:rPr lang="tr-TR" b="1" dirty="0"/>
              <a:t>Abonman </a:t>
            </a:r>
            <a:r>
              <a:rPr lang="tr-TR" b="1" dirty="0" smtClean="0"/>
              <a:t>Poliçeler; </a:t>
            </a:r>
            <a:r>
              <a:rPr lang="tr-TR" dirty="0"/>
              <a:t>Bu poliçe ile sigortacı ile sigortalının önceden anlaştığı teminat limiti, şart, fiyat ve süre çerçevesinde, yapılan tüm sevkiyatlar yükleme ihbarının zamanında yapılıp yapılmadığına bakılmaksızın teminat altındadır. Abonman poliçelerin süresi genellikle bir yıldır.</a:t>
            </a:r>
            <a:r>
              <a:rPr lang="tr-TR" b="1" dirty="0" smtClean="0"/>
              <a:t> </a:t>
            </a:r>
            <a:endParaRPr lang="tr-TR" dirty="0"/>
          </a:p>
        </p:txBody>
      </p:sp>
    </p:spTree>
    <p:extLst>
      <p:ext uri="{BB962C8B-B14F-4D97-AF65-F5344CB8AC3E}">
        <p14:creationId xmlns:p14="http://schemas.microsoft.com/office/powerpoint/2010/main" val="37988803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1" algn="ctr" rtl="0">
              <a:spcBef>
                <a:spcPct val="0"/>
              </a:spcBef>
            </a:pPr>
            <a:r>
              <a:rPr lang="tr-TR" sz="4400" b="1" dirty="0"/>
              <a:t>Kıymet Nakliyat </a:t>
            </a:r>
            <a:r>
              <a:rPr lang="tr-TR" sz="4400" b="1" dirty="0" smtClean="0"/>
              <a:t>Sigortaları</a:t>
            </a:r>
            <a:endParaRPr lang="tr-TR" sz="4400" dirty="0"/>
          </a:p>
        </p:txBody>
      </p:sp>
      <p:sp>
        <p:nvSpPr>
          <p:cNvPr id="3" name="İçerik Yer Tutucusu 2"/>
          <p:cNvSpPr>
            <a:spLocks noGrp="1"/>
          </p:cNvSpPr>
          <p:nvPr>
            <p:ph idx="1"/>
          </p:nvPr>
        </p:nvSpPr>
        <p:spPr>
          <a:xfrm>
            <a:off x="457200" y="1600200"/>
            <a:ext cx="8229600" cy="4853136"/>
          </a:xfrm>
        </p:spPr>
        <p:txBody>
          <a:bodyPr>
            <a:normAutofit fontScale="85000" lnSpcReduction="20000"/>
          </a:bodyPr>
          <a:lstStyle/>
          <a:p>
            <a:pPr algn="just"/>
            <a:r>
              <a:rPr lang="tr-TR" dirty="0"/>
              <a:t>Kıymetli maden, evrak, para ve benzer şeylerin taşınmaları sırasında söz konusu olabilecek tehlikelere karşı teminat sağlamaktadır</a:t>
            </a:r>
            <a:r>
              <a:rPr lang="tr-TR" dirty="0" smtClean="0"/>
              <a:t>.</a:t>
            </a:r>
            <a:endParaRPr lang="tr-TR" dirty="0"/>
          </a:p>
          <a:p>
            <a:pPr algn="just"/>
            <a:r>
              <a:rPr lang="tr-TR" dirty="0"/>
              <a:t>Kıymet nakliyat sigortasında, para ve değerli kâğıtlar, olağan taşıma koşullarına uygun olarak, kişi beraberinde veya taşıyıcı araçta sorumlu kişiye teslim edilmiş olmalıdır.  Teminat, sigorta konusu kıymetlerin nakliyatçılara iletilmesinden alıcıya teslimine kadar geçecek süre içinde oluşacak ziya ve hasarları kıymet nakliyat poliçesi genel şartları çerçevesinde ve silahlı gasp ve soygun rizikosu da dâhil olmak üzere karşılar. Kıymet nakliyat sigortası, kıymetlerin nominal (üzerinde yazılı olan)değeri üzerinden ve sefer esasına göre yapılır.</a:t>
            </a:r>
          </a:p>
          <a:p>
            <a:pPr algn="just"/>
            <a:endParaRPr lang="tr-TR" dirty="0"/>
          </a:p>
        </p:txBody>
      </p:sp>
    </p:spTree>
    <p:extLst>
      <p:ext uri="{BB962C8B-B14F-4D97-AF65-F5344CB8AC3E}">
        <p14:creationId xmlns:p14="http://schemas.microsoft.com/office/powerpoint/2010/main" val="3425055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1" algn="ctr" rtl="0">
              <a:spcBef>
                <a:spcPct val="0"/>
              </a:spcBef>
            </a:pPr>
            <a:r>
              <a:rPr lang="tr-TR" sz="4400" b="1" dirty="0"/>
              <a:t>Tekne </a:t>
            </a:r>
            <a:r>
              <a:rPr lang="tr-TR" sz="4400" b="1" dirty="0" smtClean="0"/>
              <a:t>Sigortaları</a:t>
            </a:r>
            <a:endParaRPr lang="tr-TR" sz="4400" dirty="0"/>
          </a:p>
        </p:txBody>
      </p:sp>
      <p:sp>
        <p:nvSpPr>
          <p:cNvPr id="3" name="İçerik Yer Tutucusu 2"/>
          <p:cNvSpPr>
            <a:spLocks noGrp="1"/>
          </p:cNvSpPr>
          <p:nvPr>
            <p:ph idx="1"/>
          </p:nvPr>
        </p:nvSpPr>
        <p:spPr/>
        <p:txBody>
          <a:bodyPr/>
          <a:lstStyle/>
          <a:p>
            <a:pPr algn="just"/>
            <a:r>
              <a:rPr lang="tr-TR" dirty="0"/>
              <a:t>Her türlü deniz aracının deniz tehlikeleri nedeniyle uğrayabilecekleri hasarlara karşı teminat sağlamaktadır. Ancak, deniz vasıtalarının inşası ve denize indirilmeleri sırasında meydana gelmesi muhtemel hasarlar da, tekne sigortaları kapsamında değerlendirilmektedir. </a:t>
            </a:r>
          </a:p>
        </p:txBody>
      </p:sp>
    </p:spTree>
    <p:extLst>
      <p:ext uri="{BB962C8B-B14F-4D97-AF65-F5344CB8AC3E}">
        <p14:creationId xmlns:p14="http://schemas.microsoft.com/office/powerpoint/2010/main" val="1922821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342900" lvl="2" indent="-342900" algn="just"/>
            <a:r>
              <a:rPr lang="tr-TR" b="1" dirty="0" err="1" smtClean="0"/>
              <a:t>Tecditname</a:t>
            </a:r>
            <a:r>
              <a:rPr lang="tr-TR" dirty="0" smtClean="0"/>
              <a:t>; </a:t>
            </a:r>
            <a:r>
              <a:rPr lang="tr-TR" dirty="0"/>
              <a:t>Yıllık poliçenin bitim tarihinde aynı şirket nezdinde yeni poliçe yapıldığında, </a:t>
            </a:r>
            <a:r>
              <a:rPr lang="tr-TR" dirty="0" err="1"/>
              <a:t>tecditname</a:t>
            </a:r>
            <a:r>
              <a:rPr lang="tr-TR" dirty="0"/>
              <a:t> ismini alır.</a:t>
            </a:r>
          </a:p>
          <a:p>
            <a:pPr marL="342900" lvl="2" indent="-342900" algn="just"/>
            <a:endParaRPr lang="tr-TR" b="1" dirty="0"/>
          </a:p>
        </p:txBody>
      </p:sp>
    </p:spTree>
    <p:extLst>
      <p:ext uri="{BB962C8B-B14F-4D97-AF65-F5344CB8AC3E}">
        <p14:creationId xmlns:p14="http://schemas.microsoft.com/office/powerpoint/2010/main" val="4980361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lvl="1" algn="ctr" rtl="0">
              <a:spcBef>
                <a:spcPct val="0"/>
              </a:spcBef>
            </a:pPr>
            <a:r>
              <a:rPr lang="tr-TR" sz="4000" b="1" dirty="0"/>
              <a:t>CMR (Uluslararası Kara Yolu Taşıyıcı Sorumluluğu Sigortası</a:t>
            </a:r>
            <a:r>
              <a:rPr lang="tr-TR" sz="4000" b="1" dirty="0" smtClean="0"/>
              <a:t>)</a:t>
            </a:r>
            <a:endParaRPr lang="tr-TR" sz="4000" dirty="0"/>
          </a:p>
        </p:txBody>
      </p:sp>
      <p:sp>
        <p:nvSpPr>
          <p:cNvPr id="3" name="İçerik Yer Tutucusu 2"/>
          <p:cNvSpPr>
            <a:spLocks noGrp="1"/>
          </p:cNvSpPr>
          <p:nvPr>
            <p:ph idx="1"/>
          </p:nvPr>
        </p:nvSpPr>
        <p:spPr/>
        <p:txBody>
          <a:bodyPr/>
          <a:lstStyle/>
          <a:p>
            <a:pPr algn="just"/>
            <a:r>
              <a:rPr lang="tr-TR" dirty="0"/>
              <a:t>Uluslararası kara yolu taşımacılığı yapan nakliyat firmalarının yaptıkları taşımalar ile ilgili olarak CMR Sözleşmesinden kaynaklanan hukuki sorumluluklarını, poliçede belirtilen şart ve limitler ile teminat altına alır.</a:t>
            </a:r>
          </a:p>
          <a:p>
            <a:pPr marL="0" indent="0" algn="just">
              <a:buNone/>
            </a:pPr>
            <a:endParaRPr lang="tr-TR" dirty="0"/>
          </a:p>
        </p:txBody>
      </p:sp>
    </p:spTree>
    <p:extLst>
      <p:ext uri="{BB962C8B-B14F-4D97-AF65-F5344CB8AC3E}">
        <p14:creationId xmlns:p14="http://schemas.microsoft.com/office/powerpoint/2010/main" val="30751143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251520" y="1600200"/>
            <a:ext cx="8640960" cy="4525963"/>
          </a:xfrm>
        </p:spPr>
        <p:txBody>
          <a:bodyPr>
            <a:normAutofit fontScale="70000" lnSpcReduction="20000"/>
          </a:bodyPr>
          <a:lstStyle/>
          <a:p>
            <a:pPr marL="514350" lvl="0" indent="-514350" algn="just">
              <a:buFont typeface="+mj-lt"/>
              <a:buAutoNum type="arabicPeriod"/>
            </a:pPr>
            <a:r>
              <a:rPr lang="tr-TR" b="1" dirty="0"/>
              <a:t>(  )	</a:t>
            </a:r>
            <a:r>
              <a:rPr lang="tr-TR" dirty="0"/>
              <a:t>Avarya terimi gemi ve yükün uğradığı olağan dışı zarar ziyan ile sefer esnasında yapılan olağanüstü masrafları ifade eder</a:t>
            </a:r>
            <a:r>
              <a:rPr lang="tr-TR" dirty="0" smtClean="0"/>
              <a:t>.</a:t>
            </a:r>
            <a:endParaRPr lang="tr-TR" dirty="0"/>
          </a:p>
          <a:p>
            <a:pPr marL="514350" lvl="0" indent="-514350" algn="just">
              <a:buFont typeface="+mj-lt"/>
              <a:buAutoNum type="arabicPeriod"/>
            </a:pPr>
            <a:r>
              <a:rPr lang="tr-TR" b="1" dirty="0"/>
              <a:t>(  )	</a:t>
            </a:r>
            <a:r>
              <a:rPr lang="tr-TR" dirty="0" err="1"/>
              <a:t>Institute</a:t>
            </a:r>
            <a:r>
              <a:rPr lang="tr-TR" dirty="0"/>
              <a:t>  </a:t>
            </a:r>
            <a:r>
              <a:rPr lang="tr-TR" dirty="0" err="1"/>
              <a:t>cargo</a:t>
            </a:r>
            <a:r>
              <a:rPr lang="tr-TR" dirty="0"/>
              <a:t>  </a:t>
            </a:r>
            <a:r>
              <a:rPr lang="tr-TR" dirty="0" err="1"/>
              <a:t>clauses</a:t>
            </a:r>
            <a:r>
              <a:rPr lang="tr-TR" dirty="0"/>
              <a:t>  “A”  teminatında,  sigortalı,  meydana  gelen hasarın nasıl gerçekleştiğini bilmek veya hasarın teminata girdiğini ispatlamak zorundadır</a:t>
            </a:r>
            <a:r>
              <a:rPr lang="tr-TR" dirty="0" smtClean="0"/>
              <a:t>.</a:t>
            </a:r>
            <a:endParaRPr lang="tr-TR" dirty="0"/>
          </a:p>
          <a:p>
            <a:pPr marL="514350" lvl="0" indent="-514350" algn="just">
              <a:buFont typeface="+mj-lt"/>
              <a:buAutoNum type="arabicPeriod"/>
            </a:pPr>
            <a:r>
              <a:rPr lang="tr-TR" b="1" dirty="0"/>
              <a:t>(  )	</a:t>
            </a:r>
            <a:r>
              <a:rPr lang="tr-TR" dirty="0"/>
              <a:t>Sigortalının kastı, kötü niyetinden doğan masraflar, </a:t>
            </a:r>
            <a:r>
              <a:rPr lang="tr-TR" dirty="0" err="1"/>
              <a:t>all</a:t>
            </a:r>
            <a:r>
              <a:rPr lang="tr-TR" dirty="0"/>
              <a:t> risk teminatının dışındadır</a:t>
            </a:r>
            <a:r>
              <a:rPr lang="tr-TR" dirty="0" smtClean="0"/>
              <a:t>.</a:t>
            </a:r>
            <a:endParaRPr lang="tr-TR" dirty="0"/>
          </a:p>
          <a:p>
            <a:pPr marL="514350" lvl="0" indent="-514350" algn="just">
              <a:buFont typeface="+mj-lt"/>
              <a:buAutoNum type="arabicPeriod"/>
            </a:pPr>
            <a:r>
              <a:rPr lang="tr-TR" b="1" dirty="0"/>
              <a:t>(  )	</a:t>
            </a:r>
            <a:r>
              <a:rPr lang="tr-TR" dirty="0"/>
              <a:t>Kara yolu ile yapılan taşımalarda, sigortalı emtia gümrük depolarında, gümrüğe giriş tarihinden itibaren 60 gün süre ile verilen teminat çerçevesinde sigortalıdır</a:t>
            </a:r>
            <a:r>
              <a:rPr lang="tr-TR" dirty="0" smtClean="0"/>
              <a:t>.</a:t>
            </a:r>
            <a:endParaRPr lang="tr-TR" dirty="0"/>
          </a:p>
          <a:p>
            <a:pPr marL="514350" lvl="0" indent="-514350" algn="just">
              <a:buFont typeface="+mj-lt"/>
              <a:buAutoNum type="arabicPeriod"/>
            </a:pPr>
            <a:r>
              <a:rPr lang="tr-TR" b="1" dirty="0"/>
              <a:t>(  )	</a:t>
            </a:r>
            <a:r>
              <a:rPr lang="tr-TR" dirty="0"/>
              <a:t>Emtia nakliyat sigortası sefer esası ile </a:t>
            </a:r>
            <a:r>
              <a:rPr lang="tr-TR" b="1" u="heavy" dirty="0"/>
              <a:t>yapılmaz</a:t>
            </a:r>
            <a:r>
              <a:rPr lang="tr-TR" b="1" u="heavy" dirty="0" smtClean="0"/>
              <a:t>.</a:t>
            </a:r>
            <a:endParaRPr lang="tr-TR" dirty="0"/>
          </a:p>
          <a:p>
            <a:pPr marL="514350" lvl="0" indent="-514350" algn="just">
              <a:buFont typeface="+mj-lt"/>
              <a:buAutoNum type="arabicPeriod"/>
            </a:pPr>
            <a:r>
              <a:rPr lang="tr-TR" b="1" dirty="0"/>
              <a:t>(  )	</a:t>
            </a:r>
            <a:r>
              <a:rPr lang="tr-TR" dirty="0"/>
              <a:t>Kıymet   nakliyat   sigortası,   kıymetli   maden,   evrak,   para   ve benzer  şeylerin taşınmaları sırasında söz konusu olabilecek tehlikelere karşı teminat </a:t>
            </a:r>
            <a:r>
              <a:rPr lang="tr-TR" b="1" u="heavy" dirty="0"/>
              <a:t>olamaz</a:t>
            </a:r>
            <a:r>
              <a:rPr lang="tr-TR" b="1" u="heavy" dirty="0" smtClean="0"/>
              <a:t>.</a:t>
            </a:r>
            <a:endParaRPr lang="tr-TR" dirty="0"/>
          </a:p>
          <a:p>
            <a:pPr marL="514350" lvl="0" indent="-514350" algn="just">
              <a:buFont typeface="+mj-lt"/>
              <a:buAutoNum type="arabicPeriod"/>
            </a:pPr>
            <a:r>
              <a:rPr lang="tr-TR" b="1" dirty="0"/>
              <a:t>(  )	</a:t>
            </a:r>
            <a:r>
              <a:rPr lang="tr-TR" dirty="0"/>
              <a:t>CMR Sigortası yalnızca kara yolu taşımalarını kapsar.</a:t>
            </a:r>
          </a:p>
          <a:p>
            <a:pPr algn="just"/>
            <a:endParaRPr lang="tr-TR" dirty="0"/>
          </a:p>
        </p:txBody>
      </p:sp>
    </p:spTree>
    <p:extLst>
      <p:ext uri="{BB962C8B-B14F-4D97-AF65-F5344CB8AC3E}">
        <p14:creationId xmlns:p14="http://schemas.microsoft.com/office/powerpoint/2010/main" val="34123947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323528" y="1600200"/>
            <a:ext cx="8568952" cy="4525963"/>
          </a:xfrm>
        </p:spPr>
        <p:txBody>
          <a:bodyPr>
            <a:normAutofit fontScale="70000" lnSpcReduction="20000"/>
          </a:bodyPr>
          <a:lstStyle/>
          <a:p>
            <a:pPr marL="514350" lvl="0" indent="-514350" algn="just">
              <a:buFont typeface="+mj-lt"/>
              <a:buAutoNum type="arabicPeriod"/>
            </a:pPr>
            <a:r>
              <a:rPr lang="tr-TR" b="1" dirty="0"/>
              <a:t>(  )	</a:t>
            </a:r>
            <a:r>
              <a:rPr lang="tr-TR" dirty="0"/>
              <a:t>Sigortanın temel işlevi, zararı ekonomik açıdan önemli bir duruma getirmektir</a:t>
            </a:r>
            <a:r>
              <a:rPr lang="tr-TR" dirty="0" smtClean="0"/>
              <a:t>.</a:t>
            </a:r>
            <a:endParaRPr lang="tr-TR" dirty="0"/>
          </a:p>
          <a:p>
            <a:pPr marL="514350" lvl="0" indent="-514350" algn="just">
              <a:buFont typeface="+mj-lt"/>
              <a:buAutoNum type="arabicPeriod"/>
            </a:pPr>
            <a:r>
              <a:rPr lang="tr-TR" b="1" dirty="0"/>
              <a:t>(  )	</a:t>
            </a:r>
            <a:r>
              <a:rPr lang="tr-TR" dirty="0"/>
              <a:t>Sigortacının sigortalıyı koruma gibi bir yükümlülüğü </a:t>
            </a:r>
            <a:r>
              <a:rPr lang="tr-TR" b="1" u="heavy" dirty="0"/>
              <a:t>yoktur</a:t>
            </a:r>
            <a:r>
              <a:rPr lang="tr-TR" b="1" u="heavy" dirty="0" smtClean="0"/>
              <a:t>.</a:t>
            </a:r>
            <a:endParaRPr lang="tr-TR" dirty="0"/>
          </a:p>
          <a:p>
            <a:pPr marL="514350" lvl="0" indent="-514350" algn="just">
              <a:buFont typeface="+mj-lt"/>
              <a:buAutoNum type="arabicPeriod"/>
            </a:pPr>
            <a:r>
              <a:rPr lang="tr-TR" b="1" dirty="0"/>
              <a:t>(  )	</a:t>
            </a:r>
            <a:r>
              <a:rPr lang="tr-TR" dirty="0"/>
              <a:t>Hava  yolu ile yapılan taşımalarda, sigortalı emtia gümrük    depolarında, gümrüğe giriş tarihinden itibaren 30 gün süre ile, verilen teminat çerçevesinde sigortalıdır</a:t>
            </a:r>
            <a:r>
              <a:rPr lang="tr-TR" dirty="0" smtClean="0"/>
              <a:t>.</a:t>
            </a:r>
            <a:endParaRPr lang="tr-TR" dirty="0"/>
          </a:p>
          <a:p>
            <a:pPr marL="514350" lvl="0" indent="-514350" algn="just">
              <a:buFont typeface="+mj-lt"/>
              <a:buAutoNum type="arabicPeriod"/>
            </a:pPr>
            <a:r>
              <a:rPr lang="tr-TR" b="1" dirty="0"/>
              <a:t>(  )	</a:t>
            </a:r>
            <a:r>
              <a:rPr lang="tr-TR" dirty="0"/>
              <a:t>Poliçe sigorta anlaşmasının yazılı şeklidir</a:t>
            </a:r>
            <a:r>
              <a:rPr lang="tr-TR" dirty="0" smtClean="0"/>
              <a:t>.</a:t>
            </a:r>
            <a:endParaRPr lang="tr-TR" dirty="0"/>
          </a:p>
          <a:p>
            <a:pPr marL="514350" lvl="0" indent="-514350" algn="just">
              <a:buFont typeface="+mj-lt"/>
              <a:buAutoNum type="arabicPeriod"/>
            </a:pPr>
            <a:r>
              <a:rPr lang="tr-TR" b="1" dirty="0"/>
              <a:t>(  )	</a:t>
            </a:r>
            <a:r>
              <a:rPr lang="tr-TR" dirty="0"/>
              <a:t>Eksik sigorta, sigorta bedenlin sigorta değerinden fazla olması durumudur</a:t>
            </a:r>
            <a:r>
              <a:rPr lang="tr-TR" dirty="0" smtClean="0"/>
              <a:t>.</a:t>
            </a:r>
            <a:endParaRPr lang="tr-TR" dirty="0"/>
          </a:p>
          <a:p>
            <a:pPr marL="514350" lvl="0" indent="-514350" algn="just">
              <a:buFont typeface="+mj-lt"/>
              <a:buAutoNum type="arabicPeriod"/>
            </a:pPr>
            <a:r>
              <a:rPr lang="tr-TR" b="1" dirty="0"/>
              <a:t>(  )	</a:t>
            </a:r>
            <a:r>
              <a:rPr lang="tr-TR" dirty="0"/>
              <a:t>Muafiyet, sigortalının hasarın tamamına katılması demektir</a:t>
            </a:r>
            <a:r>
              <a:rPr lang="tr-TR" dirty="0" smtClean="0"/>
              <a:t>.</a:t>
            </a:r>
            <a:endParaRPr lang="tr-TR" dirty="0"/>
          </a:p>
          <a:p>
            <a:pPr marL="514350" lvl="0" indent="-514350" algn="just">
              <a:buFont typeface="+mj-lt"/>
              <a:buAutoNum type="arabicPeriod"/>
            </a:pPr>
            <a:r>
              <a:rPr lang="tr-TR" b="1" dirty="0"/>
              <a:t>(  )	</a:t>
            </a:r>
            <a:r>
              <a:rPr lang="tr-TR" dirty="0"/>
              <a:t>Emtia  nakliyat  sigortalarında  savaş,  grev,  kargaşalık  ve  halk    hareketleri  gibi rizikolar ayrıca sigorta edilebilmektedir</a:t>
            </a:r>
            <a:r>
              <a:rPr lang="tr-TR" dirty="0" smtClean="0"/>
              <a:t>.</a:t>
            </a:r>
            <a:endParaRPr lang="tr-TR" dirty="0"/>
          </a:p>
          <a:p>
            <a:pPr marL="514350" lvl="0" indent="-514350" algn="just">
              <a:buFont typeface="+mj-lt"/>
              <a:buAutoNum type="arabicPeriod"/>
            </a:pPr>
            <a:r>
              <a:rPr lang="tr-TR" b="1" dirty="0"/>
              <a:t>(  )	</a:t>
            </a:r>
            <a:r>
              <a:rPr lang="tr-TR" dirty="0" err="1"/>
              <a:t>Freight</a:t>
            </a:r>
            <a:r>
              <a:rPr lang="tr-TR" dirty="0"/>
              <a:t>  </a:t>
            </a:r>
            <a:r>
              <a:rPr lang="tr-TR" dirty="0" err="1"/>
              <a:t>forwarder</a:t>
            </a:r>
            <a:r>
              <a:rPr lang="tr-TR" dirty="0"/>
              <a:t>  nakliyat  sigortası  için  gönderen  adına    sigorta  hizmetlerine aracılık </a:t>
            </a:r>
            <a:r>
              <a:rPr lang="tr-TR" b="1" u="heavy" dirty="0"/>
              <a:t>edemez.</a:t>
            </a:r>
            <a:endParaRPr lang="tr-TR" dirty="0"/>
          </a:p>
          <a:p>
            <a:pPr algn="just"/>
            <a:endParaRPr lang="tr-TR" dirty="0"/>
          </a:p>
        </p:txBody>
      </p:sp>
    </p:spTree>
    <p:extLst>
      <p:ext uri="{BB962C8B-B14F-4D97-AF65-F5344CB8AC3E}">
        <p14:creationId xmlns:p14="http://schemas.microsoft.com/office/powerpoint/2010/main" val="6286643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379634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342900" lvl="2" indent="-342900" algn="just"/>
            <a:r>
              <a:rPr lang="tr-TR" b="1" dirty="0" smtClean="0"/>
              <a:t>Zeyilname; </a:t>
            </a:r>
            <a:r>
              <a:rPr lang="tr-TR" dirty="0"/>
              <a:t>Poliçe ve tecditler üzerinde herhangi bir değişiklik, ilave, iptal gibi durumlar olduğunda düzenlenen belgelerdir. Bu belgeler bazen primli, bazen de primsiz olabilir. Örneğin, adres değişikliği zeyilnamesi primsizdir. Primli zeyilnameler ise bazen sigortalıdan prim alınmasına, bazen de prim iadesine yol açabilir. Örneğin, poliçe konusu malın satışında düzenlenen iptal zeyilnamesi ile sigortalıya prim iadesi yapılır.</a:t>
            </a:r>
          </a:p>
          <a:p>
            <a:pPr marL="342900" lvl="2" indent="-342900" algn="just"/>
            <a:endParaRPr lang="tr-TR" b="1" dirty="0"/>
          </a:p>
          <a:p>
            <a:pPr algn="just"/>
            <a:endParaRPr lang="tr-TR" dirty="0"/>
          </a:p>
        </p:txBody>
      </p:sp>
    </p:spTree>
    <p:extLst>
      <p:ext uri="{BB962C8B-B14F-4D97-AF65-F5344CB8AC3E}">
        <p14:creationId xmlns:p14="http://schemas.microsoft.com/office/powerpoint/2010/main" val="483530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342900" lvl="2" indent="-342900"/>
            <a:r>
              <a:rPr lang="tr-TR" b="1" dirty="0"/>
              <a:t>Sigorta </a:t>
            </a:r>
            <a:r>
              <a:rPr lang="tr-TR" b="1" dirty="0" smtClean="0"/>
              <a:t>Bedeli; </a:t>
            </a:r>
            <a:r>
              <a:rPr lang="tr-TR" dirty="0"/>
              <a:t>Poliçede yazılı olan meblağ olup, hasar hâlinde sigortacının ödeyeceği en yüksek miktar budur.</a:t>
            </a:r>
          </a:p>
          <a:p>
            <a:pPr marL="342900" lvl="2" indent="-342900"/>
            <a:endParaRPr lang="tr-TR" b="1" dirty="0"/>
          </a:p>
          <a:p>
            <a:endParaRPr lang="tr-TR" dirty="0"/>
          </a:p>
        </p:txBody>
      </p:sp>
    </p:spTree>
    <p:extLst>
      <p:ext uri="{BB962C8B-B14F-4D97-AF65-F5344CB8AC3E}">
        <p14:creationId xmlns:p14="http://schemas.microsoft.com/office/powerpoint/2010/main" val="41072331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305</TotalTime>
  <Words>3919</Words>
  <Application>Microsoft Office PowerPoint</Application>
  <PresentationFormat>Ekran Gösterisi (4:3)</PresentationFormat>
  <Paragraphs>310</Paragraphs>
  <Slides>73</Slides>
  <Notes>18</Notes>
  <HiddenSlides>0</HiddenSlides>
  <MMClips>0</MMClips>
  <ScaleCrop>false</ScaleCrop>
  <HeadingPairs>
    <vt:vector size="4" baseType="variant">
      <vt:variant>
        <vt:lpstr>Tema</vt:lpstr>
      </vt:variant>
      <vt:variant>
        <vt:i4>2</vt:i4>
      </vt:variant>
      <vt:variant>
        <vt:lpstr>Slayt Başlıkları</vt:lpstr>
      </vt:variant>
      <vt:variant>
        <vt:i4>73</vt:i4>
      </vt:variant>
    </vt:vector>
  </HeadingPairs>
  <TitlesOfParts>
    <vt:vector size="75" baseType="lpstr">
      <vt:lpstr>Gezinti</vt:lpstr>
      <vt:lpstr>Üst Düzey</vt:lpstr>
      <vt:lpstr>      Bu proje Avrupa Birliği ve Türkiye Cumhuriyeti tarafından finanse edilmektedir. </vt:lpstr>
      <vt:lpstr>SİGORTANIN TANIMI TEMEL KAVRAMLARI VE SİGORTA SÖZLEŞMESİ</vt:lpstr>
      <vt:lpstr>PowerPoint Sunusu</vt:lpstr>
      <vt:lpstr>PowerPoint Sunusu</vt:lpstr>
      <vt:lpstr>Sigorta Temel Kavramları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Sigorta Aracıları</vt:lpstr>
      <vt:lpstr>PowerPoint Sunusu</vt:lpstr>
      <vt:lpstr>PowerPoint Sunusu</vt:lpstr>
      <vt:lpstr>PowerPoint Sunusu</vt:lpstr>
      <vt:lpstr>PowerPoint Sunusu</vt:lpstr>
      <vt:lpstr>PowerPoint Sunusu</vt:lpstr>
      <vt:lpstr>PowerPoint Sunusu</vt:lpstr>
      <vt:lpstr>PowerPoint Sunusu</vt:lpstr>
      <vt:lpstr>SİGORTA PRENSİPLERİ</vt:lpstr>
      <vt:lpstr>Azami İyi Niyet Prensibi</vt:lpstr>
      <vt:lpstr>Sigortalanabilir Menfaat Prensibi</vt:lpstr>
      <vt:lpstr>Tazminat Prensibi</vt:lpstr>
      <vt:lpstr>Yakın Neden Prensibi</vt:lpstr>
      <vt:lpstr>Rücu Prensibi</vt:lpstr>
      <vt:lpstr>Sigorta Sözleşmesi</vt:lpstr>
      <vt:lpstr>Sigortacının Yükümlülükleri </vt:lpstr>
      <vt:lpstr>Sigortalının Yükümlülükleri</vt:lpstr>
      <vt:lpstr>Nakliyat Sigorta Sözleşmesi</vt:lpstr>
      <vt:lpstr>Sigortalıya Sağladığı Avantajlar</vt:lpstr>
      <vt:lpstr>PowerPoint Sunusu</vt:lpstr>
      <vt:lpstr>NAKLİYAT SİGORTALARI</vt:lpstr>
      <vt:lpstr>Emtia Nakliyat Sigortaları</vt:lpstr>
      <vt:lpstr>Satış Sözleşmesi ve Sigorta</vt:lpstr>
      <vt:lpstr>FAS-Free Alongside Ship</vt:lpstr>
      <vt:lpstr>FAS</vt:lpstr>
      <vt:lpstr>FOB (free on board)</vt:lpstr>
      <vt:lpstr>PowerPoint Sunusu</vt:lpstr>
      <vt:lpstr>PowerPoint Sunusu</vt:lpstr>
      <vt:lpstr>CFR / C &amp; F (cost and freight)</vt:lpstr>
      <vt:lpstr>PowerPoint Sunusu</vt:lpstr>
      <vt:lpstr>CIF (cost, insurance, freight)</vt:lpstr>
      <vt:lpstr>PowerPoint Sunusu</vt:lpstr>
      <vt:lpstr>Ex-Warehouse</vt:lpstr>
      <vt:lpstr>Malın fatura bedeli ( YÜK )</vt:lpstr>
      <vt:lpstr>Ödenen navlun (taşıma ücreti)</vt:lpstr>
      <vt:lpstr>Sigorta ücreti </vt:lpstr>
      <vt:lpstr>Umulan kâr</vt:lpstr>
      <vt:lpstr>Deniz Yolu İle Yapılan Taşımalar</vt:lpstr>
      <vt:lpstr>Teminatlar</vt:lpstr>
      <vt:lpstr>Tam ziya (total loss) </vt:lpstr>
      <vt:lpstr>Dar Teminat -Institute cargo clauses “C” veya Institute cargo clauses “F.P.A”(free of particular avarage)</vt:lpstr>
      <vt:lpstr>Geniş Teminat -Institute Cargo Clauses “A” veya Institute Cargo Clauses All Risks</vt:lpstr>
      <vt:lpstr>İstisnalar</vt:lpstr>
      <vt:lpstr>Kara Yolu ile Yapılan Taşımalar</vt:lpstr>
      <vt:lpstr>PowerPoint Sunusu</vt:lpstr>
      <vt:lpstr>Hava Yolu İle Yapılan Taşımalar</vt:lpstr>
      <vt:lpstr>Emtia Nakliyat Sigortalarında Verilen Ek Teminatlar</vt:lpstr>
      <vt:lpstr>Emtia Nakliyat Sigortalarında Fiyatlandırma</vt:lpstr>
      <vt:lpstr>Emtia Sigortası Poliçe Türleri</vt:lpstr>
      <vt:lpstr>Emtia Sigortası Poliçe Türleri</vt:lpstr>
      <vt:lpstr>Emtia Sigortası Poliçe Türleri</vt:lpstr>
      <vt:lpstr>Kıymet Nakliyat Sigortaları</vt:lpstr>
      <vt:lpstr>Tekne Sigortaları</vt:lpstr>
      <vt:lpstr>CMR (Uluslararası Kara Yolu Taşıyıcı Sorumluluğu Sigortası)</vt:lpstr>
      <vt:lpstr>PowerPoint Sunusu</vt:lpstr>
      <vt:lpstr>PowerPoint Sunusu</vt:lpstr>
      <vt:lpstr>PowerPoint Sunusu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SİGORTA ÇEŞİTLERİ</dc:title>
  <dc:creator>st</dc:creator>
  <cp:lastModifiedBy>Bilal Keskin</cp:lastModifiedBy>
  <cp:revision>22</cp:revision>
  <dcterms:created xsi:type="dcterms:W3CDTF">2016-04-04T13:02:07Z</dcterms:created>
  <dcterms:modified xsi:type="dcterms:W3CDTF">2016-04-24T07:49:32Z</dcterms:modified>
</cp:coreProperties>
</file>